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9"/>
  </p:notesMasterIdLst>
  <p:handoutMasterIdLst>
    <p:handoutMasterId r:id="rId20"/>
  </p:handoutMasterIdLst>
  <p:sldIdLst>
    <p:sldId id="266" r:id="rId2"/>
    <p:sldId id="343" r:id="rId3"/>
    <p:sldId id="349" r:id="rId4"/>
    <p:sldId id="353" r:id="rId5"/>
    <p:sldId id="354" r:id="rId6"/>
    <p:sldId id="351" r:id="rId7"/>
    <p:sldId id="352" r:id="rId8"/>
    <p:sldId id="350" r:id="rId9"/>
    <p:sldId id="344" r:id="rId10"/>
    <p:sldId id="345" r:id="rId11"/>
    <p:sldId id="346" r:id="rId12"/>
    <p:sldId id="347" r:id="rId13"/>
    <p:sldId id="348" r:id="rId14"/>
    <p:sldId id="355" r:id="rId15"/>
    <p:sldId id="356" r:id="rId16"/>
    <p:sldId id="357" r:id="rId17"/>
    <p:sldId id="341" r:id="rId18"/>
  </p:sldIdLst>
  <p:sldSz cx="9144000" cy="6858000" type="screen4x3"/>
  <p:notesSz cx="6989763" cy="9275763"/>
  <p:defaultTextStyle>
    <a:defPPr>
      <a:defRPr lang="en-US"/>
    </a:defPPr>
    <a:lvl1pPr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1pPr>
    <a:lvl2pPr marL="4572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2pPr>
    <a:lvl3pPr marL="9144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3pPr>
    <a:lvl4pPr marL="13716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4pPr>
    <a:lvl5pPr marL="1828800" algn="l" rtl="0" eaLnBrk="0" fontAlgn="base" hangingPunct="0">
      <a:spcBef>
        <a:spcPct val="0"/>
      </a:spcBef>
      <a:spcAft>
        <a:spcPct val="0"/>
      </a:spcAft>
      <a:defRPr sz="2400" kern="1200">
        <a:solidFill>
          <a:schemeClr val="tx1"/>
        </a:solidFill>
        <a:latin typeface="Times" charset="0"/>
        <a:ea typeface="ＭＳ Ｐゴシック" charset="0"/>
        <a:cs typeface="ＭＳ Ｐゴシック" charset="0"/>
      </a:defRPr>
    </a:lvl5pPr>
    <a:lvl6pPr marL="2286000" algn="l" defTabSz="457200" rtl="0" eaLnBrk="1" latinLnBrk="0" hangingPunct="1">
      <a:defRPr sz="2400" kern="1200">
        <a:solidFill>
          <a:schemeClr val="tx1"/>
        </a:solidFill>
        <a:latin typeface="Times" charset="0"/>
        <a:ea typeface="ＭＳ Ｐゴシック" charset="0"/>
        <a:cs typeface="ＭＳ Ｐゴシック" charset="0"/>
      </a:defRPr>
    </a:lvl6pPr>
    <a:lvl7pPr marL="2743200" algn="l" defTabSz="457200" rtl="0" eaLnBrk="1" latinLnBrk="0" hangingPunct="1">
      <a:defRPr sz="2400" kern="1200">
        <a:solidFill>
          <a:schemeClr val="tx1"/>
        </a:solidFill>
        <a:latin typeface="Times" charset="0"/>
        <a:ea typeface="ＭＳ Ｐゴシック" charset="0"/>
        <a:cs typeface="ＭＳ Ｐゴシック" charset="0"/>
      </a:defRPr>
    </a:lvl7pPr>
    <a:lvl8pPr marL="3200400" algn="l" defTabSz="457200" rtl="0" eaLnBrk="1" latinLnBrk="0" hangingPunct="1">
      <a:defRPr sz="2400" kern="1200">
        <a:solidFill>
          <a:schemeClr val="tx1"/>
        </a:solidFill>
        <a:latin typeface="Times" charset="0"/>
        <a:ea typeface="ＭＳ Ｐゴシック" charset="0"/>
        <a:cs typeface="ＭＳ Ｐゴシック" charset="0"/>
      </a:defRPr>
    </a:lvl8pPr>
    <a:lvl9pPr marL="3657600" algn="l" defTabSz="457200" rtl="0" eaLnBrk="1" latinLnBrk="0" hangingPunct="1">
      <a:defRPr sz="2400" kern="1200">
        <a:solidFill>
          <a:schemeClr val="tx1"/>
        </a:solidFill>
        <a:latin typeface="Times" charset="0"/>
        <a:ea typeface="ＭＳ Ｐゴシック" charset="0"/>
        <a:cs typeface="ＭＳ Ｐゴシック"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frameSlides="1"/>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1588" autoAdjust="0"/>
  </p:normalViewPr>
  <p:slideViewPr>
    <p:cSldViewPr>
      <p:cViewPr varScale="1">
        <p:scale>
          <a:sx n="79" d="100"/>
          <a:sy n="79" d="100"/>
        </p:scale>
        <p:origin x="-1088" y="-10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1260"/>
    </p:cViewPr>
  </p:sorter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8.xml"/><Relationship Id="rId20" Type="http://schemas.openxmlformats.org/officeDocument/2006/relationships/handoutMaster" Target="handoutMasters/handoutMaster1.xml"/><Relationship Id="rId21" Type="http://schemas.openxmlformats.org/officeDocument/2006/relationships/printerSettings" Target="printerSettings/printerSettings1.bin"/><Relationship Id="rId22" Type="http://schemas.openxmlformats.org/officeDocument/2006/relationships/presProps" Target="presProps.xml"/><Relationship Id="rId23" Type="http://schemas.openxmlformats.org/officeDocument/2006/relationships/viewProps" Target="viewProps.xml"/><Relationship Id="rId24" Type="http://schemas.openxmlformats.org/officeDocument/2006/relationships/theme" Target="theme/theme1.xml"/><Relationship Id="rId25" Type="http://schemas.openxmlformats.org/officeDocument/2006/relationships/tableStyles" Target="tableStyles.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notesMaster" Target="notesMasters/notesMaster1.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8950"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59225" y="0"/>
            <a:ext cx="3028950" cy="463550"/>
          </a:xfrm>
          <a:prstGeom prst="rect">
            <a:avLst/>
          </a:prstGeom>
        </p:spPr>
        <p:txBody>
          <a:bodyPr vert="horz" lIns="91440" tIns="45720" rIns="91440" bIns="45720" rtlCol="0"/>
          <a:lstStyle>
            <a:lvl1pPr algn="r">
              <a:defRPr sz="1200"/>
            </a:lvl1pPr>
          </a:lstStyle>
          <a:p>
            <a:fld id="{6272944C-C1BE-134E-8586-03D727144FC7}" type="datetimeFigureOut">
              <a:rPr lang="en-US" smtClean="0"/>
              <a:t>6/6/14</a:t>
            </a:fld>
            <a:endParaRPr lang="en-US"/>
          </a:p>
        </p:txBody>
      </p:sp>
      <p:sp>
        <p:nvSpPr>
          <p:cNvPr id="4" name="Footer Placeholder 3"/>
          <p:cNvSpPr>
            <a:spLocks noGrp="1"/>
          </p:cNvSpPr>
          <p:nvPr>
            <p:ph type="ftr" sz="quarter" idx="2"/>
          </p:nvPr>
        </p:nvSpPr>
        <p:spPr>
          <a:xfrm>
            <a:off x="0" y="8810625"/>
            <a:ext cx="3028950" cy="46355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59225" y="8810625"/>
            <a:ext cx="3028950" cy="463550"/>
          </a:xfrm>
          <a:prstGeom prst="rect">
            <a:avLst/>
          </a:prstGeom>
        </p:spPr>
        <p:txBody>
          <a:bodyPr vert="horz" lIns="91440" tIns="45720" rIns="91440" bIns="45720" rtlCol="0" anchor="b"/>
          <a:lstStyle>
            <a:lvl1pPr algn="r">
              <a:defRPr sz="1200"/>
            </a:lvl1pPr>
          </a:lstStyle>
          <a:p>
            <a:fld id="{69B1B9CA-17FF-064A-A01B-BB64AD9D4548}" type="slidenum">
              <a:rPr lang="en-US" smtClean="0"/>
              <a:t>‹#›</a:t>
            </a:fld>
            <a:endParaRPr lang="en-US"/>
          </a:p>
        </p:txBody>
      </p:sp>
    </p:spTree>
    <p:extLst>
      <p:ext uri="{BB962C8B-B14F-4D97-AF65-F5344CB8AC3E}">
        <p14:creationId xmlns:p14="http://schemas.microsoft.com/office/powerpoint/2010/main" val="2150637084"/>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302895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940" tIns="46470" rIns="92940" bIns="46470" numCol="1" anchor="t" anchorCtr="0" compatLnSpc="1">
            <a:prstTxWarp prst="textNoShape">
              <a:avLst/>
            </a:prstTxWarp>
          </a:bodyPr>
          <a:lstStyle>
            <a:lvl1pPr defTabSz="928688">
              <a:defRPr sz="1200" smtClean="0">
                <a:cs typeface="+mn-cs"/>
              </a:defRPr>
            </a:lvl1pPr>
          </a:lstStyle>
          <a:p>
            <a:pPr>
              <a:defRPr/>
            </a:pPr>
            <a:endParaRPr lang="en-US"/>
          </a:p>
        </p:txBody>
      </p:sp>
      <p:sp>
        <p:nvSpPr>
          <p:cNvPr id="3075" name="Rectangle 3"/>
          <p:cNvSpPr>
            <a:spLocks noGrp="1" noChangeArrowheads="1"/>
          </p:cNvSpPr>
          <p:nvPr>
            <p:ph type="dt" idx="1"/>
          </p:nvPr>
        </p:nvSpPr>
        <p:spPr bwMode="auto">
          <a:xfrm>
            <a:off x="3960813" y="0"/>
            <a:ext cx="302895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940" tIns="46470" rIns="92940" bIns="46470" numCol="1" anchor="t" anchorCtr="0" compatLnSpc="1">
            <a:prstTxWarp prst="textNoShape">
              <a:avLst/>
            </a:prstTxWarp>
          </a:bodyPr>
          <a:lstStyle>
            <a:lvl1pPr algn="r" defTabSz="928688">
              <a:defRPr sz="1200" smtClean="0">
                <a:cs typeface="+mn-cs"/>
              </a:defRPr>
            </a:lvl1pPr>
          </a:lstStyle>
          <a:p>
            <a:pPr>
              <a:defRPr/>
            </a:pPr>
            <a:endParaRPr lang="en-US"/>
          </a:p>
        </p:txBody>
      </p:sp>
      <p:sp>
        <p:nvSpPr>
          <p:cNvPr id="3076" name="Rectangle 4"/>
          <p:cNvSpPr>
            <a:spLocks noGrp="1" noRot="1" noChangeAspect="1" noChangeArrowheads="1" noTextEdit="1"/>
          </p:cNvSpPr>
          <p:nvPr>
            <p:ph type="sldImg" idx="2"/>
          </p:nvPr>
        </p:nvSpPr>
        <p:spPr bwMode="auto">
          <a:xfrm>
            <a:off x="1176338" y="695325"/>
            <a:ext cx="4637087" cy="3478213"/>
          </a:xfrm>
          <a:prstGeom prst="rect">
            <a:avLst/>
          </a:prstGeom>
          <a:no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31863" y="4405313"/>
            <a:ext cx="5126037" cy="41751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940" tIns="46470" rIns="92940" bIns="4647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812213"/>
            <a:ext cx="302895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940" tIns="46470" rIns="92940" bIns="46470" numCol="1" anchor="b" anchorCtr="0" compatLnSpc="1">
            <a:prstTxWarp prst="textNoShape">
              <a:avLst/>
            </a:prstTxWarp>
          </a:bodyPr>
          <a:lstStyle>
            <a:lvl1pPr defTabSz="928688">
              <a:defRPr sz="1200" smtClean="0">
                <a:cs typeface="+mn-cs"/>
              </a:defRPr>
            </a:lvl1pPr>
          </a:lstStyle>
          <a:p>
            <a:pPr>
              <a:defRPr/>
            </a:pPr>
            <a:endParaRPr lang="en-US"/>
          </a:p>
        </p:txBody>
      </p:sp>
      <p:sp>
        <p:nvSpPr>
          <p:cNvPr id="3079" name="Rectangle 7"/>
          <p:cNvSpPr>
            <a:spLocks noGrp="1" noChangeArrowheads="1"/>
          </p:cNvSpPr>
          <p:nvPr>
            <p:ph type="sldNum" sz="quarter" idx="5"/>
          </p:nvPr>
        </p:nvSpPr>
        <p:spPr bwMode="auto">
          <a:xfrm>
            <a:off x="3960813" y="8812213"/>
            <a:ext cx="3028950" cy="463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2940" tIns="46470" rIns="92940" bIns="46470" numCol="1" anchor="b" anchorCtr="0" compatLnSpc="1">
            <a:prstTxWarp prst="textNoShape">
              <a:avLst/>
            </a:prstTxWarp>
          </a:bodyPr>
          <a:lstStyle>
            <a:lvl1pPr algn="r" defTabSz="928688">
              <a:defRPr sz="1200" smtClean="0">
                <a:cs typeface="+mn-cs"/>
              </a:defRPr>
            </a:lvl1pPr>
          </a:lstStyle>
          <a:p>
            <a:pPr>
              <a:defRPr/>
            </a:pPr>
            <a:fld id="{8CED4F6E-46E8-0849-B20A-0FE9969C0C49}" type="slidenum">
              <a:rPr lang="en-US"/>
              <a:pPr>
                <a:defRPr/>
              </a:pPr>
              <a:t>‹#›</a:t>
            </a:fld>
            <a:endParaRPr lang="en-US"/>
          </a:p>
        </p:txBody>
      </p:sp>
    </p:spTree>
    <p:extLst>
      <p:ext uri="{BB962C8B-B14F-4D97-AF65-F5344CB8AC3E}">
        <p14:creationId xmlns:p14="http://schemas.microsoft.com/office/powerpoint/2010/main" val="2109317222"/>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Times"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Times"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Times"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Times"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p:txBody>
          <a:bodyPr/>
          <a:lstStyle/>
          <a:p>
            <a:pPr>
              <a:defRPr/>
            </a:pPr>
            <a:fld id="{FF99AEBD-3B16-7640-B785-C650760FC3F8}" type="slidenum">
              <a:rPr lang="en-US"/>
              <a:pPr>
                <a:defRPr/>
              </a:pPr>
              <a:t>1</a:t>
            </a:fld>
            <a:endParaRPr lang="en-US"/>
          </a:p>
        </p:txBody>
      </p:sp>
      <p:sp>
        <p:nvSpPr>
          <p:cNvPr id="15362" name="Rectangle 2"/>
          <p:cNvSpPr>
            <a:spLocks noGrp="1" noRot="1" noChangeAspect="1" noChangeArrowheads="1" noTextEdit="1"/>
          </p:cNvSpPr>
          <p:nvPr>
            <p:ph type="sldImg"/>
          </p:nvPr>
        </p:nvSpPr>
        <p:spPr>
          <a:ln/>
          <a:extLst>
            <a:ext uri="{FAA26D3D-D897-4be2-8F04-BA451C77F1D7}">
              <ma14:placeholderFlag xmlns:ma14="http://schemas.microsoft.com/office/mac/drawingml/2011/main" val="1"/>
            </a:ext>
          </a:extLst>
        </p:spPr>
      </p:sp>
      <p:sp>
        <p:nvSpPr>
          <p:cNvPr id="15363" name="Rectangle 3"/>
          <p:cNvSpPr>
            <a:spLocks noGrp="1" noChangeArrowheads="1"/>
          </p:cNvSpPr>
          <p:nvPr>
            <p:ph type="body" idx="1"/>
          </p:nvPr>
        </p:nvSpPr>
        <p:spPr/>
        <p:txBody>
          <a:bodyPr/>
          <a:lstStyle/>
          <a:p>
            <a:pPr eaLnBrk="1" hangingPunct="1">
              <a:defRPr/>
            </a:pPr>
            <a:endParaRPr lang="en-US" dirty="0" smtClean="0">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Mercer Law School / Taylor English</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8547D6A-45F2-3243-8238-62ADE87BB028}" type="slidenum">
              <a:rPr lang="en-US"/>
              <a:pPr>
                <a:defRPr/>
              </a:pPr>
              <a:t>‹#›</a:t>
            </a:fld>
            <a:endParaRPr lang="en-US"/>
          </a:p>
        </p:txBody>
      </p:sp>
    </p:spTree>
    <p:extLst>
      <p:ext uri="{BB962C8B-B14F-4D97-AF65-F5344CB8AC3E}">
        <p14:creationId xmlns:p14="http://schemas.microsoft.com/office/powerpoint/2010/main" val="6326182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Mercer Law School / Taylor English</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CCFBD35-97F9-BF45-ADFE-47A957B47D70}" type="slidenum">
              <a:rPr lang="en-US"/>
              <a:pPr>
                <a:defRPr/>
              </a:pPr>
              <a:t>‹#›</a:t>
            </a:fld>
            <a:endParaRPr lang="en-US"/>
          </a:p>
        </p:txBody>
      </p:sp>
    </p:spTree>
    <p:extLst>
      <p:ext uri="{BB962C8B-B14F-4D97-AF65-F5344CB8AC3E}">
        <p14:creationId xmlns:p14="http://schemas.microsoft.com/office/powerpoint/2010/main" val="401106730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Mercer Law School / Taylor English</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59BF554B-2231-F84D-B54F-4693E5E8645F}" type="slidenum">
              <a:rPr lang="en-US"/>
              <a:pPr>
                <a:defRPr/>
              </a:pPr>
              <a:t>‹#›</a:t>
            </a:fld>
            <a:endParaRPr lang="en-US"/>
          </a:p>
        </p:txBody>
      </p:sp>
    </p:spTree>
    <p:extLst>
      <p:ext uri="{BB962C8B-B14F-4D97-AF65-F5344CB8AC3E}">
        <p14:creationId xmlns:p14="http://schemas.microsoft.com/office/powerpoint/2010/main" val="39074124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85800" y="609600"/>
            <a:ext cx="77724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6858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Mercer Law School / Taylor English</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965791E6-6843-E247-B21A-458EFE7F3E84}" type="slidenum">
              <a:rPr lang="en-US"/>
              <a:pPr>
                <a:defRPr/>
              </a:pPr>
              <a:t>‹#›</a:t>
            </a:fld>
            <a:endParaRPr lang="en-US"/>
          </a:p>
        </p:txBody>
      </p:sp>
    </p:spTree>
    <p:extLst>
      <p:ext uri="{BB962C8B-B14F-4D97-AF65-F5344CB8AC3E}">
        <p14:creationId xmlns:p14="http://schemas.microsoft.com/office/powerpoint/2010/main" val="34864041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Mercer Law School / Taylor English</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F80D712-CE94-C643-B8F7-8B261250FA74}" type="slidenum">
              <a:rPr lang="en-US"/>
              <a:pPr>
                <a:defRPr/>
              </a:pPr>
              <a:t>‹#›</a:t>
            </a:fld>
            <a:endParaRPr lang="en-US"/>
          </a:p>
        </p:txBody>
      </p:sp>
    </p:spTree>
    <p:extLst>
      <p:ext uri="{BB962C8B-B14F-4D97-AF65-F5344CB8AC3E}">
        <p14:creationId xmlns:p14="http://schemas.microsoft.com/office/powerpoint/2010/main" val="1941669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smtClean="0"/>
              <a:t>Mercer Law School / Taylor English</a:t>
            </a: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379FFDC-60C9-BD4E-84E6-DBFBF3A3A74B}" type="slidenum">
              <a:rPr lang="en-US"/>
              <a:pPr>
                <a:defRPr/>
              </a:pPr>
              <a:t>‹#›</a:t>
            </a:fld>
            <a:endParaRPr lang="en-US"/>
          </a:p>
        </p:txBody>
      </p:sp>
    </p:spTree>
    <p:extLst>
      <p:ext uri="{BB962C8B-B14F-4D97-AF65-F5344CB8AC3E}">
        <p14:creationId xmlns:p14="http://schemas.microsoft.com/office/powerpoint/2010/main" val="400475390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Mercer Law School / Taylor English</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F2989C7B-9DE1-B641-9CA0-58907D0F3C07}" type="slidenum">
              <a:rPr lang="en-US"/>
              <a:pPr>
                <a:defRPr/>
              </a:pPr>
              <a:t>‹#›</a:t>
            </a:fld>
            <a:endParaRPr lang="en-US"/>
          </a:p>
        </p:txBody>
      </p:sp>
    </p:spTree>
    <p:extLst>
      <p:ext uri="{BB962C8B-B14F-4D97-AF65-F5344CB8AC3E}">
        <p14:creationId xmlns:p14="http://schemas.microsoft.com/office/powerpoint/2010/main" val="6750361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smtClean="0"/>
              <a:t>Mercer Law School / Taylor English</a:t>
            </a: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DC1DEB00-CD9B-6047-ADF0-ADB7D9A2C856}" type="slidenum">
              <a:rPr lang="en-US"/>
              <a:pPr>
                <a:defRPr/>
              </a:pPr>
              <a:t>‹#›</a:t>
            </a:fld>
            <a:endParaRPr lang="en-US"/>
          </a:p>
        </p:txBody>
      </p:sp>
    </p:spTree>
    <p:extLst>
      <p:ext uri="{BB962C8B-B14F-4D97-AF65-F5344CB8AC3E}">
        <p14:creationId xmlns:p14="http://schemas.microsoft.com/office/powerpoint/2010/main" val="29895762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r>
              <a:rPr lang="en-US" smtClean="0"/>
              <a:t>Mercer Law School / Taylor English</a:t>
            </a: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275D091E-7115-3840-838E-2921CF7C78BE}" type="slidenum">
              <a:rPr lang="en-US"/>
              <a:pPr>
                <a:defRPr/>
              </a:pPr>
              <a:t>‹#›</a:t>
            </a:fld>
            <a:endParaRPr lang="en-US"/>
          </a:p>
        </p:txBody>
      </p:sp>
    </p:spTree>
    <p:extLst>
      <p:ext uri="{BB962C8B-B14F-4D97-AF65-F5344CB8AC3E}">
        <p14:creationId xmlns:p14="http://schemas.microsoft.com/office/powerpoint/2010/main" val="17459074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smtClean="0"/>
              <a:t>Mercer Law School / Taylor English</a:t>
            </a: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677F3E1C-C64D-3F4B-862D-CEA36AA2C0D4}" type="slidenum">
              <a:rPr lang="en-US"/>
              <a:pPr>
                <a:defRPr/>
              </a:pPr>
              <a:t>‹#›</a:t>
            </a:fld>
            <a:endParaRPr lang="en-US"/>
          </a:p>
        </p:txBody>
      </p:sp>
    </p:spTree>
    <p:extLst>
      <p:ext uri="{BB962C8B-B14F-4D97-AF65-F5344CB8AC3E}">
        <p14:creationId xmlns:p14="http://schemas.microsoft.com/office/powerpoint/2010/main" val="27932437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Mercer Law School / Taylor English</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DC0A737-BE31-C74D-91AD-A3E40FEDE109}" type="slidenum">
              <a:rPr lang="en-US"/>
              <a:pPr>
                <a:defRPr/>
              </a:pPr>
              <a:t>‹#›</a:t>
            </a:fld>
            <a:endParaRPr lang="en-US"/>
          </a:p>
        </p:txBody>
      </p:sp>
    </p:spTree>
    <p:extLst>
      <p:ext uri="{BB962C8B-B14F-4D97-AF65-F5344CB8AC3E}">
        <p14:creationId xmlns:p14="http://schemas.microsoft.com/office/powerpoint/2010/main" val="32573166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smtClean="0"/>
              <a:t>Mercer Law School / Taylor English</a:t>
            </a: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0EE688EA-908F-294E-A89F-FEBEFCE4626C}" type="slidenum">
              <a:rPr lang="en-US"/>
              <a:pPr>
                <a:defRPr/>
              </a:pPr>
              <a:t>‹#›</a:t>
            </a:fld>
            <a:endParaRPr lang="en-US"/>
          </a:p>
        </p:txBody>
      </p:sp>
    </p:spTree>
    <p:extLst>
      <p:ext uri="{BB962C8B-B14F-4D97-AF65-F5344CB8AC3E}">
        <p14:creationId xmlns:p14="http://schemas.microsoft.com/office/powerpoint/2010/main" val="3506459383"/>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4" Type="http://schemas.openxmlformats.org/officeDocument/2006/relationships/image" Target="../media/image1.jpeg"/><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4"/>
          <a:srcRect/>
          <a:tile tx="0" ty="0" sx="100000" sy="100000" flip="none" algn="tl"/>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defRPr sz="1400" smtClean="0">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ctr">
              <a:defRPr sz="1400" smtClean="0">
                <a:cs typeface="+mn-cs"/>
              </a:defRPr>
            </a:lvl1pPr>
          </a:lstStyle>
          <a:p>
            <a:pPr>
              <a:defRPr/>
            </a:pPr>
            <a:r>
              <a:rPr lang="en-US" smtClean="0"/>
              <a:t>Mercer Law School / Taylor English</a:t>
            </a:r>
            <a:endParaRPr lang="en-US"/>
          </a:p>
        </p:txBody>
      </p:sp>
      <p:sp>
        <p:nvSpPr>
          <p:cNvPr id="1030" name="Rectangle 6"/>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91440" tIns="45720" rIns="91440" bIns="45720" numCol="1" anchor="t" anchorCtr="0" compatLnSpc="1">
            <a:prstTxWarp prst="textNoShape">
              <a:avLst/>
            </a:prstTxWarp>
          </a:bodyPr>
          <a:lstStyle>
            <a:lvl1pPr algn="r">
              <a:defRPr sz="1400" smtClean="0">
                <a:cs typeface="+mn-cs"/>
              </a:defRPr>
            </a:lvl1pPr>
          </a:lstStyle>
          <a:p>
            <a:pPr>
              <a:defRPr/>
            </a:pPr>
            <a:fld id="{8B0FA858-C3BF-1848-B3B9-5321570F07AB}"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dt="0"/>
  <p:txStyles>
    <p:titleStyle>
      <a:lvl1pPr algn="ctr" rtl="0" eaLnBrk="0" fontAlgn="base" hangingPunct="0">
        <a:spcBef>
          <a:spcPct val="0"/>
        </a:spcBef>
        <a:spcAft>
          <a:spcPct val="0"/>
        </a:spcAft>
        <a:defRPr sz="4400">
          <a:solidFill>
            <a:schemeClr val="tx2"/>
          </a:solidFill>
          <a:latin typeface="+mj-lt"/>
          <a:ea typeface="+mj-ea"/>
          <a:cs typeface="ＭＳ Ｐゴシック" charset="0"/>
        </a:defRPr>
      </a:lvl1pPr>
      <a:lvl2pPr algn="ctr" rtl="0" eaLnBrk="0" fontAlgn="base" hangingPunct="0">
        <a:spcBef>
          <a:spcPct val="0"/>
        </a:spcBef>
        <a:spcAft>
          <a:spcPct val="0"/>
        </a:spcAft>
        <a:defRPr sz="4400">
          <a:solidFill>
            <a:schemeClr val="tx2"/>
          </a:solidFill>
          <a:latin typeface="Times" charset="0"/>
          <a:ea typeface="ＭＳ Ｐゴシック" charset="0"/>
          <a:cs typeface="ＭＳ Ｐゴシック" charset="0"/>
        </a:defRPr>
      </a:lvl2pPr>
      <a:lvl3pPr algn="ctr" rtl="0" eaLnBrk="0" fontAlgn="base" hangingPunct="0">
        <a:spcBef>
          <a:spcPct val="0"/>
        </a:spcBef>
        <a:spcAft>
          <a:spcPct val="0"/>
        </a:spcAft>
        <a:defRPr sz="4400">
          <a:solidFill>
            <a:schemeClr val="tx2"/>
          </a:solidFill>
          <a:latin typeface="Times" charset="0"/>
          <a:ea typeface="ＭＳ Ｐゴシック" charset="0"/>
          <a:cs typeface="ＭＳ Ｐゴシック" charset="0"/>
        </a:defRPr>
      </a:lvl3pPr>
      <a:lvl4pPr algn="ctr" rtl="0" eaLnBrk="0" fontAlgn="base" hangingPunct="0">
        <a:spcBef>
          <a:spcPct val="0"/>
        </a:spcBef>
        <a:spcAft>
          <a:spcPct val="0"/>
        </a:spcAft>
        <a:defRPr sz="4400">
          <a:solidFill>
            <a:schemeClr val="tx2"/>
          </a:solidFill>
          <a:latin typeface="Times" charset="0"/>
          <a:ea typeface="ＭＳ Ｐゴシック" charset="0"/>
          <a:cs typeface="ＭＳ Ｐゴシック" charset="0"/>
        </a:defRPr>
      </a:lvl4pPr>
      <a:lvl5pPr algn="ctr" rtl="0" eaLnBrk="0" fontAlgn="base" hangingPunct="0">
        <a:spcBef>
          <a:spcPct val="0"/>
        </a:spcBef>
        <a:spcAft>
          <a:spcPct val="0"/>
        </a:spcAft>
        <a:defRPr sz="4400">
          <a:solidFill>
            <a:schemeClr val="tx2"/>
          </a:solidFill>
          <a:latin typeface="Times" charset="0"/>
          <a:ea typeface="ＭＳ Ｐゴシック" charset="0"/>
          <a:cs typeface="ＭＳ Ｐゴシック" charset="0"/>
        </a:defRPr>
      </a:lvl5pPr>
      <a:lvl6pPr marL="457200" algn="ctr" rtl="0" fontAlgn="base">
        <a:spcBef>
          <a:spcPct val="0"/>
        </a:spcBef>
        <a:spcAft>
          <a:spcPct val="0"/>
        </a:spcAft>
        <a:defRPr sz="4400">
          <a:solidFill>
            <a:schemeClr val="tx2"/>
          </a:solidFill>
          <a:latin typeface="Times" charset="0"/>
          <a:ea typeface="ＭＳ Ｐゴシック" charset="0"/>
        </a:defRPr>
      </a:lvl6pPr>
      <a:lvl7pPr marL="914400" algn="ctr" rtl="0" fontAlgn="base">
        <a:spcBef>
          <a:spcPct val="0"/>
        </a:spcBef>
        <a:spcAft>
          <a:spcPct val="0"/>
        </a:spcAft>
        <a:defRPr sz="4400">
          <a:solidFill>
            <a:schemeClr val="tx2"/>
          </a:solidFill>
          <a:latin typeface="Times" charset="0"/>
          <a:ea typeface="ＭＳ Ｐゴシック" charset="0"/>
        </a:defRPr>
      </a:lvl7pPr>
      <a:lvl8pPr marL="1371600" algn="ctr" rtl="0" fontAlgn="base">
        <a:spcBef>
          <a:spcPct val="0"/>
        </a:spcBef>
        <a:spcAft>
          <a:spcPct val="0"/>
        </a:spcAft>
        <a:defRPr sz="4400">
          <a:solidFill>
            <a:schemeClr val="tx2"/>
          </a:solidFill>
          <a:latin typeface="Times" charset="0"/>
          <a:ea typeface="ＭＳ Ｐゴシック" charset="0"/>
        </a:defRPr>
      </a:lvl8pPr>
      <a:lvl9pPr marL="1828800" algn="ctr" rtl="0" fontAlgn="base">
        <a:spcBef>
          <a:spcPct val="0"/>
        </a:spcBef>
        <a:spcAft>
          <a:spcPct val="0"/>
        </a:spcAft>
        <a:defRPr sz="4400">
          <a:solidFill>
            <a:schemeClr val="tx2"/>
          </a:solidFill>
          <a:latin typeface="Times" charset="0"/>
          <a:ea typeface="ＭＳ Ｐゴシック"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ＭＳ Ｐゴシック" charset="0"/>
        </a:defRPr>
      </a:lvl1pPr>
      <a:lvl2pPr marL="742950" indent="-285750" algn="l" rtl="0" eaLnBrk="0" fontAlgn="base" hangingPunct="0">
        <a:spcBef>
          <a:spcPct val="20000"/>
        </a:spcBef>
        <a:spcAft>
          <a:spcPct val="0"/>
        </a:spcAft>
        <a:buChar char="–"/>
        <a:defRPr sz="2800">
          <a:solidFill>
            <a:schemeClr val="tx1"/>
          </a:solidFill>
          <a:latin typeface="+mn-lt"/>
          <a:ea typeface="+mn-ea"/>
        </a:defRPr>
      </a:lvl2pPr>
      <a:lvl3pPr marL="1143000" indent="-228600" algn="l" rtl="0" eaLnBrk="0" fontAlgn="base" hangingPunct="0">
        <a:spcBef>
          <a:spcPct val="20000"/>
        </a:spcBef>
        <a:spcAft>
          <a:spcPct val="0"/>
        </a:spcAft>
        <a:buChar char="•"/>
        <a:defRPr sz="2400">
          <a:solidFill>
            <a:schemeClr val="tx1"/>
          </a:solidFill>
          <a:latin typeface="+mn-lt"/>
          <a:ea typeface="+mn-ea"/>
        </a:defRPr>
      </a:lvl3pPr>
      <a:lvl4pPr marL="1600200" indent="-228600" algn="l" rtl="0" eaLnBrk="0" fontAlgn="base" hangingPunct="0">
        <a:spcBef>
          <a:spcPct val="20000"/>
        </a:spcBef>
        <a:spcAft>
          <a:spcPct val="0"/>
        </a:spcAft>
        <a:buChar char="–"/>
        <a:defRPr sz="2000">
          <a:solidFill>
            <a:schemeClr val="tx1"/>
          </a:solidFill>
          <a:latin typeface="+mn-lt"/>
          <a:ea typeface="+mn-ea"/>
        </a:defRPr>
      </a:lvl4pPr>
      <a:lvl5pPr marL="2057400" indent="-228600" algn="l" rtl="0" eaLnBrk="0" fontAlgn="base" hangingPunct="0">
        <a:spcBef>
          <a:spcPct val="20000"/>
        </a:spcBef>
        <a:spcAft>
          <a:spcPct val="0"/>
        </a:spcAft>
        <a:buChar char="»"/>
        <a:defRPr sz="2000">
          <a:solidFill>
            <a:schemeClr val="tx1"/>
          </a:solidFill>
          <a:latin typeface="+mn-lt"/>
          <a:ea typeface="+mn-ea"/>
        </a:defRPr>
      </a:lvl5pPr>
      <a:lvl6pPr marL="2514600" indent="-228600" algn="l" rtl="0" fontAlgn="base">
        <a:spcBef>
          <a:spcPct val="20000"/>
        </a:spcBef>
        <a:spcAft>
          <a:spcPct val="0"/>
        </a:spcAft>
        <a:buChar char="»"/>
        <a:defRPr sz="2000">
          <a:solidFill>
            <a:schemeClr val="tx1"/>
          </a:solidFill>
          <a:latin typeface="+mn-lt"/>
          <a:ea typeface="+mn-ea"/>
        </a:defRPr>
      </a:lvl6pPr>
      <a:lvl7pPr marL="2971800" indent="-228600" algn="l" rtl="0" fontAlgn="base">
        <a:spcBef>
          <a:spcPct val="20000"/>
        </a:spcBef>
        <a:spcAft>
          <a:spcPct val="0"/>
        </a:spcAft>
        <a:buChar char="»"/>
        <a:defRPr sz="2000">
          <a:solidFill>
            <a:schemeClr val="tx1"/>
          </a:solidFill>
          <a:latin typeface="+mn-lt"/>
          <a:ea typeface="+mn-ea"/>
        </a:defRPr>
      </a:lvl7pPr>
      <a:lvl8pPr marL="3429000" indent="-228600" algn="l" rtl="0" fontAlgn="base">
        <a:spcBef>
          <a:spcPct val="20000"/>
        </a:spcBef>
        <a:spcAft>
          <a:spcPct val="0"/>
        </a:spcAft>
        <a:buChar char="»"/>
        <a:defRPr sz="2000">
          <a:solidFill>
            <a:schemeClr val="tx1"/>
          </a:solidFill>
          <a:latin typeface="+mn-lt"/>
          <a:ea typeface="+mn-ea"/>
        </a:defRPr>
      </a:lvl8pPr>
      <a:lvl9pPr marL="3886200" indent="-228600" algn="l" rtl="0" fontAlgn="base">
        <a:spcBef>
          <a:spcPct val="20000"/>
        </a:spcBef>
        <a:spcAft>
          <a:spcPct val="0"/>
        </a:spcAft>
        <a:buChar char="»"/>
        <a:defRPr sz="2000">
          <a:solidFill>
            <a:schemeClr val="tx1"/>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ctrTitle"/>
          </p:nvPr>
        </p:nvSpPr>
        <p:spPr>
          <a:xfrm>
            <a:off x="685800" y="2286000"/>
            <a:ext cx="7772400" cy="1143000"/>
          </a:xfrm>
        </p:spPr>
        <p:txBody>
          <a:bodyPr/>
          <a:lstStyle/>
          <a:p>
            <a:pPr eaLnBrk="1" hangingPunct="1">
              <a:defRPr/>
            </a:pPr>
            <a:r>
              <a:rPr lang="en-US" b="1" dirty="0" smtClean="0">
                <a:effectLst>
                  <a:outerShdw blurRad="38100" dist="38100" dir="2700000" algn="tl">
                    <a:srgbClr val="FFFFFF"/>
                  </a:outerShdw>
                </a:effectLst>
                <a:latin typeface="Goudy Old Style"/>
                <a:cs typeface="Goudy Old Style"/>
              </a:rPr>
              <a:t>Confidentiality: Nondisclosure, Misuse, and Prosecution Bars</a:t>
            </a:r>
          </a:p>
        </p:txBody>
      </p:sp>
      <p:sp>
        <p:nvSpPr>
          <p:cNvPr id="14339" name="Rectangle 3"/>
          <p:cNvSpPr>
            <a:spLocks noGrp="1" noChangeArrowheads="1"/>
          </p:cNvSpPr>
          <p:nvPr>
            <p:ph type="subTitle" idx="1"/>
          </p:nvPr>
        </p:nvSpPr>
        <p:spPr>
          <a:xfrm>
            <a:off x="838200" y="3886200"/>
            <a:ext cx="7391400" cy="1752600"/>
          </a:xfrm>
        </p:spPr>
        <p:txBody>
          <a:bodyPr/>
          <a:lstStyle/>
          <a:p>
            <a:pPr eaLnBrk="1" hangingPunct="1">
              <a:defRPr/>
            </a:pPr>
            <a:r>
              <a:rPr lang="en-US" dirty="0" smtClean="0">
                <a:effectLst>
                  <a:outerShdw blurRad="38100" dist="38100" dir="2700000" algn="tl">
                    <a:srgbClr val="FFFFFF"/>
                  </a:outerShdw>
                </a:effectLst>
                <a:latin typeface="Goudy Old Style"/>
                <a:cs typeface="Goudy Old Style"/>
              </a:rPr>
              <a:t>David Hricik</a:t>
            </a:r>
          </a:p>
          <a:p>
            <a:pPr eaLnBrk="1" hangingPunct="1">
              <a:defRPr/>
            </a:pPr>
            <a:r>
              <a:rPr lang="en-US" dirty="0" smtClean="0">
                <a:effectLst>
                  <a:outerShdw blurRad="38100" dist="38100" dir="2700000" algn="tl">
                    <a:srgbClr val="FFFFFF"/>
                  </a:outerShdw>
                </a:effectLst>
                <a:latin typeface="Goudy Old Style"/>
                <a:cs typeface="Goudy Old Style"/>
              </a:rPr>
              <a:t>Professor, Mercer Law School</a:t>
            </a:r>
          </a:p>
          <a:p>
            <a:pPr eaLnBrk="1" hangingPunct="1">
              <a:defRPr/>
            </a:pPr>
            <a:r>
              <a:rPr lang="en-US" dirty="0" smtClean="0">
                <a:effectLst>
                  <a:outerShdw blurRad="38100" dist="38100" dir="2700000" algn="tl">
                    <a:srgbClr val="FFFFFF"/>
                  </a:outerShdw>
                </a:effectLst>
                <a:latin typeface="Goudy Old Style"/>
                <a:cs typeface="Goudy Old Style"/>
              </a:rPr>
              <a:t>Of Counsel, Taylor English Duma LLP</a:t>
            </a:r>
          </a:p>
        </p:txBody>
      </p:sp>
    </p:spTree>
  </p:cSld>
  <p:clrMapOvr>
    <a:masterClrMapping/>
  </p:clrMapOvr>
  <p:transition xmlns:p14="http://schemas.microsoft.com/office/powerpoint/2010/main" spd="slow">
    <p:cover/>
  </p:transition>
  <p:timing>
    <p:tnLst>
      <p:par>
        <p:cTn xmlns:p14="http://schemas.microsoft.com/office/powerpoint/2010/mai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Injunctive Relief if Disclosure</a:t>
            </a:r>
            <a:endParaRPr lang="en-US" dirty="0"/>
          </a:p>
        </p:txBody>
      </p:sp>
      <p:sp>
        <p:nvSpPr>
          <p:cNvPr id="3" name="Content Placeholder 2"/>
          <p:cNvSpPr>
            <a:spLocks noGrp="1"/>
          </p:cNvSpPr>
          <p:nvPr>
            <p:ph idx="1"/>
          </p:nvPr>
        </p:nvSpPr>
        <p:spPr>
          <a:xfrm>
            <a:off x="304800" y="1981200"/>
            <a:ext cx="8534400" cy="4114800"/>
          </a:xfrm>
        </p:spPr>
        <p:txBody>
          <a:bodyPr/>
          <a:lstStyle/>
          <a:p>
            <a:pPr marL="0" indent="0" algn="just">
              <a:buNone/>
            </a:pPr>
            <a:r>
              <a:rPr lang="en-US" dirty="0" smtClean="0"/>
              <a:t>“The </a:t>
            </a:r>
            <a:r>
              <a:rPr lang="en-US" dirty="0"/>
              <a:t>disclosure of any confidential </a:t>
            </a:r>
            <a:r>
              <a:rPr lang="en-US" dirty="0" smtClean="0"/>
              <a:t>information… shall </a:t>
            </a:r>
            <a:r>
              <a:rPr lang="en-US" dirty="0"/>
              <a:t>be deemed to cause </a:t>
            </a:r>
            <a:r>
              <a:rPr lang="en-US" dirty="0" smtClean="0"/>
              <a:t>the… applicant </a:t>
            </a:r>
            <a:r>
              <a:rPr lang="en-US" dirty="0"/>
              <a:t>to suffer irreparable harm for which there is no adequate legal remedy and the court shall consider immediate injunctive relief to be an appropriate and necessary remedy for any violation or threatened </a:t>
            </a:r>
            <a:r>
              <a:rPr lang="en-US" dirty="0" smtClean="0"/>
              <a:t>violation of this paragraph.” </a:t>
            </a:r>
          </a:p>
          <a:p>
            <a:pPr lvl="1" algn="just"/>
            <a:r>
              <a:rPr lang="en-US" dirty="0"/>
              <a:t>	</a:t>
            </a:r>
            <a:r>
              <a:rPr lang="en-US" dirty="0" smtClean="0"/>
              <a:t>§ 262 (l)(1)(H).</a:t>
            </a:r>
            <a:endParaRPr lang="en-US" dirty="0"/>
          </a:p>
        </p:txBody>
      </p:sp>
      <p:sp>
        <p:nvSpPr>
          <p:cNvPr id="4" name="Footer Placeholder 3"/>
          <p:cNvSpPr>
            <a:spLocks noGrp="1"/>
          </p:cNvSpPr>
          <p:nvPr>
            <p:ph type="ftr" sz="quarter" idx="11"/>
          </p:nvPr>
        </p:nvSpPr>
        <p:spPr/>
        <p:txBody>
          <a:bodyPr/>
          <a:lstStyle/>
          <a:p>
            <a:pPr>
              <a:defRPr/>
            </a:pPr>
            <a:r>
              <a:rPr lang="en-US" smtClean="0"/>
              <a:t>Mercer Law School / Taylor English</a:t>
            </a:r>
            <a:endParaRPr lang="en-US"/>
          </a:p>
        </p:txBody>
      </p:sp>
      <p:sp>
        <p:nvSpPr>
          <p:cNvPr id="5" name="Slide Number Placeholder 4"/>
          <p:cNvSpPr>
            <a:spLocks noGrp="1"/>
          </p:cNvSpPr>
          <p:nvPr>
            <p:ph type="sldNum" sz="quarter" idx="12"/>
          </p:nvPr>
        </p:nvSpPr>
        <p:spPr/>
        <p:txBody>
          <a:bodyPr/>
          <a:lstStyle/>
          <a:p>
            <a:pPr>
              <a:defRPr/>
            </a:pPr>
            <a:fld id="{FF80D712-CE94-C643-B8F7-8B261250FA74}" type="slidenum">
              <a:rPr lang="en-US" smtClean="0"/>
              <a:pPr>
                <a:defRPr/>
              </a:pPr>
              <a:t>10</a:t>
            </a:fld>
            <a:endParaRPr lang="en-US"/>
          </a:p>
        </p:txBody>
      </p:sp>
    </p:spTree>
    <p:extLst>
      <p:ext uri="{BB962C8B-B14F-4D97-AF65-F5344CB8AC3E}">
        <p14:creationId xmlns:p14="http://schemas.microsoft.com/office/powerpoint/2010/main" val="1421966615"/>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 Misuse</a:t>
            </a:r>
            <a:endParaRPr lang="en-US" dirty="0"/>
          </a:p>
        </p:txBody>
      </p:sp>
      <p:sp>
        <p:nvSpPr>
          <p:cNvPr id="3" name="Content Placeholder 2"/>
          <p:cNvSpPr>
            <a:spLocks noGrp="1"/>
          </p:cNvSpPr>
          <p:nvPr>
            <p:ph idx="1"/>
          </p:nvPr>
        </p:nvSpPr>
        <p:spPr>
          <a:xfrm>
            <a:off x="228600" y="1981200"/>
            <a:ext cx="8686800" cy="4114800"/>
          </a:xfrm>
        </p:spPr>
        <p:txBody>
          <a:bodyPr/>
          <a:lstStyle/>
          <a:p>
            <a:pPr marL="0" indent="0" algn="just">
              <a:buNone/>
            </a:pPr>
            <a:r>
              <a:rPr lang="en-US" dirty="0" smtClean="0"/>
              <a:t>“Confidential </a:t>
            </a:r>
            <a:r>
              <a:rPr lang="en-US" dirty="0"/>
              <a:t>information shall be used for the sole and exclusive purpose of </a:t>
            </a:r>
            <a:r>
              <a:rPr lang="en-US" dirty="0" smtClean="0"/>
              <a:t>determining… whether </a:t>
            </a:r>
            <a:r>
              <a:rPr lang="en-US" dirty="0"/>
              <a:t>a claim of patent infringement could reasonably be asserted if </a:t>
            </a:r>
            <a:r>
              <a:rPr lang="en-US" dirty="0" smtClean="0"/>
              <a:t>the… applicant </a:t>
            </a:r>
            <a:r>
              <a:rPr lang="en-US" dirty="0"/>
              <a:t>engaged in the </a:t>
            </a:r>
            <a:r>
              <a:rPr lang="en-US" dirty="0" smtClean="0"/>
              <a:t>manufacture… of </a:t>
            </a:r>
            <a:r>
              <a:rPr lang="en-US" dirty="0"/>
              <a:t>the biological product that is the subject of the </a:t>
            </a:r>
            <a:r>
              <a:rPr lang="en-US" dirty="0" smtClean="0"/>
              <a:t>application….”</a:t>
            </a:r>
          </a:p>
          <a:p>
            <a:pPr lvl="1"/>
            <a:r>
              <a:rPr lang="en-US" dirty="0" smtClean="0"/>
              <a:t>§ </a:t>
            </a:r>
            <a:r>
              <a:rPr lang="en-US" dirty="0"/>
              <a:t>262 (l)(1)(D).</a:t>
            </a:r>
          </a:p>
          <a:p>
            <a:endParaRPr lang="en-US" dirty="0"/>
          </a:p>
        </p:txBody>
      </p:sp>
      <p:sp>
        <p:nvSpPr>
          <p:cNvPr id="4" name="Footer Placeholder 3"/>
          <p:cNvSpPr>
            <a:spLocks noGrp="1"/>
          </p:cNvSpPr>
          <p:nvPr>
            <p:ph type="ftr" sz="quarter" idx="11"/>
          </p:nvPr>
        </p:nvSpPr>
        <p:spPr/>
        <p:txBody>
          <a:bodyPr/>
          <a:lstStyle/>
          <a:p>
            <a:pPr>
              <a:defRPr/>
            </a:pPr>
            <a:r>
              <a:rPr lang="en-US" smtClean="0"/>
              <a:t>Mercer Law School / Taylor English</a:t>
            </a:r>
            <a:endParaRPr lang="en-US"/>
          </a:p>
        </p:txBody>
      </p:sp>
      <p:sp>
        <p:nvSpPr>
          <p:cNvPr id="5" name="Slide Number Placeholder 4"/>
          <p:cNvSpPr>
            <a:spLocks noGrp="1"/>
          </p:cNvSpPr>
          <p:nvPr>
            <p:ph type="sldNum" sz="quarter" idx="12"/>
          </p:nvPr>
        </p:nvSpPr>
        <p:spPr/>
        <p:txBody>
          <a:bodyPr/>
          <a:lstStyle/>
          <a:p>
            <a:pPr>
              <a:defRPr/>
            </a:pPr>
            <a:fld id="{FF80D712-CE94-C643-B8F7-8B261250FA74}" type="slidenum">
              <a:rPr lang="en-US" smtClean="0"/>
              <a:pPr>
                <a:defRPr/>
              </a:pPr>
              <a:t>11</a:t>
            </a:fld>
            <a:endParaRPr lang="en-US"/>
          </a:p>
        </p:txBody>
      </p:sp>
    </p:spTree>
    <p:extLst>
      <p:ext uri="{BB962C8B-B14F-4D97-AF65-F5344CB8AC3E}">
        <p14:creationId xmlns:p14="http://schemas.microsoft.com/office/powerpoint/2010/main" val="2743441918"/>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Misuse:  No </a:t>
            </a:r>
            <a:r>
              <a:rPr lang="en-US" dirty="0" smtClean="0"/>
              <a:t>Injunction Trigger</a:t>
            </a:r>
            <a:r>
              <a:rPr lang="en-US" dirty="0" smtClean="0"/>
              <a:t>?</a:t>
            </a:r>
            <a:endParaRPr lang="en-US" dirty="0"/>
          </a:p>
        </p:txBody>
      </p:sp>
      <p:sp>
        <p:nvSpPr>
          <p:cNvPr id="3" name="Content Placeholder 2"/>
          <p:cNvSpPr>
            <a:spLocks noGrp="1"/>
          </p:cNvSpPr>
          <p:nvPr>
            <p:ph idx="1"/>
          </p:nvPr>
        </p:nvSpPr>
        <p:spPr/>
        <p:txBody>
          <a:bodyPr/>
          <a:lstStyle/>
          <a:p>
            <a:pPr algn="just"/>
            <a:r>
              <a:rPr lang="en-US" dirty="0" smtClean="0"/>
              <a:t>By the statute’s terms, courts are to consider injunctive relief to be appropriate for disclosure.  </a:t>
            </a:r>
          </a:p>
          <a:p>
            <a:pPr algn="just"/>
            <a:r>
              <a:rPr lang="en-US" dirty="0" smtClean="0"/>
              <a:t>No mention of misuse; just disclosure.</a:t>
            </a:r>
            <a:endParaRPr lang="en-US" dirty="0"/>
          </a:p>
          <a:p>
            <a:pPr lvl="1" algn="just"/>
            <a:r>
              <a:rPr lang="en-US" dirty="0" smtClean="0"/>
              <a:t>Intended?</a:t>
            </a:r>
          </a:p>
        </p:txBody>
      </p:sp>
      <p:sp>
        <p:nvSpPr>
          <p:cNvPr id="4" name="Footer Placeholder 3"/>
          <p:cNvSpPr>
            <a:spLocks noGrp="1"/>
          </p:cNvSpPr>
          <p:nvPr>
            <p:ph type="ftr" sz="quarter" idx="11"/>
          </p:nvPr>
        </p:nvSpPr>
        <p:spPr/>
        <p:txBody>
          <a:bodyPr/>
          <a:lstStyle/>
          <a:p>
            <a:pPr>
              <a:defRPr/>
            </a:pPr>
            <a:r>
              <a:rPr lang="en-US" smtClean="0"/>
              <a:t>Mercer Law School / Taylor English</a:t>
            </a:r>
            <a:endParaRPr lang="en-US"/>
          </a:p>
        </p:txBody>
      </p:sp>
      <p:sp>
        <p:nvSpPr>
          <p:cNvPr id="5" name="Slide Number Placeholder 4"/>
          <p:cNvSpPr>
            <a:spLocks noGrp="1"/>
          </p:cNvSpPr>
          <p:nvPr>
            <p:ph type="sldNum" sz="quarter" idx="12"/>
          </p:nvPr>
        </p:nvSpPr>
        <p:spPr/>
        <p:txBody>
          <a:bodyPr/>
          <a:lstStyle/>
          <a:p>
            <a:pPr>
              <a:defRPr/>
            </a:pPr>
            <a:fld id="{FF80D712-CE94-C643-B8F7-8B261250FA74}" type="slidenum">
              <a:rPr lang="en-US" smtClean="0"/>
              <a:pPr>
                <a:defRPr/>
              </a:pPr>
              <a:t>12</a:t>
            </a:fld>
            <a:endParaRPr lang="en-US"/>
          </a:p>
        </p:txBody>
      </p:sp>
    </p:spTree>
    <p:extLst>
      <p:ext uri="{BB962C8B-B14F-4D97-AF65-F5344CB8AC3E}">
        <p14:creationId xmlns:p14="http://schemas.microsoft.com/office/powerpoint/2010/main" val="4085614276"/>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Prosecution Bars:  </a:t>
            </a:r>
            <a:br>
              <a:rPr lang="en-US" dirty="0" smtClean="0"/>
            </a:br>
            <a:r>
              <a:rPr lang="en-US" dirty="0" smtClean="0"/>
              <a:t>In-House and Outside Counsel</a:t>
            </a:r>
            <a:endParaRPr lang="en-US" dirty="0"/>
          </a:p>
        </p:txBody>
      </p:sp>
      <p:sp>
        <p:nvSpPr>
          <p:cNvPr id="3" name="Content Placeholder 2"/>
          <p:cNvSpPr>
            <a:spLocks noGrp="1"/>
          </p:cNvSpPr>
          <p:nvPr>
            <p:ph idx="1"/>
          </p:nvPr>
        </p:nvSpPr>
        <p:spPr/>
        <p:txBody>
          <a:bodyPr/>
          <a:lstStyle/>
          <a:p>
            <a:pPr algn="just"/>
            <a:r>
              <a:rPr lang="en-US" dirty="0" smtClean="0"/>
              <a:t>General rule in </a:t>
            </a:r>
            <a:r>
              <a:rPr lang="en-US" dirty="0" smtClean="0"/>
              <a:t>litigation</a:t>
            </a:r>
            <a:r>
              <a:rPr lang="en-US" dirty="0" smtClean="0"/>
              <a:t>:  a protective order that limits use of CBI </a:t>
            </a:r>
            <a:r>
              <a:rPr lang="en-US" i="1" dirty="0" smtClean="0"/>
              <a:t>to the case </a:t>
            </a:r>
            <a:r>
              <a:rPr lang="en-US" dirty="0" smtClean="0"/>
              <a:t>is sufficient to prevent misuse.</a:t>
            </a:r>
          </a:p>
          <a:p>
            <a:pPr algn="just"/>
            <a:endParaRPr lang="en-US" dirty="0"/>
          </a:p>
          <a:p>
            <a:pPr algn="just"/>
            <a:r>
              <a:rPr lang="en-US" dirty="0" smtClean="0"/>
              <a:t>Exception:  Prosecution bars can be </a:t>
            </a:r>
            <a:r>
              <a:rPr lang="en-US" dirty="0" smtClean="0"/>
              <a:t>imposed to </a:t>
            </a:r>
            <a:r>
              <a:rPr lang="en-US" dirty="0" smtClean="0"/>
              <a:t>require “competitive decision-makers” to stop that work, or not see CBI.</a:t>
            </a:r>
            <a:endParaRPr lang="en-US" dirty="0"/>
          </a:p>
        </p:txBody>
      </p:sp>
      <p:sp>
        <p:nvSpPr>
          <p:cNvPr id="4" name="Footer Placeholder 3"/>
          <p:cNvSpPr>
            <a:spLocks noGrp="1"/>
          </p:cNvSpPr>
          <p:nvPr>
            <p:ph type="ftr" sz="quarter" idx="11"/>
          </p:nvPr>
        </p:nvSpPr>
        <p:spPr/>
        <p:txBody>
          <a:bodyPr/>
          <a:lstStyle/>
          <a:p>
            <a:pPr>
              <a:defRPr/>
            </a:pPr>
            <a:r>
              <a:rPr lang="en-US" smtClean="0"/>
              <a:t>Mercer Law School / Taylor English</a:t>
            </a:r>
            <a:endParaRPr lang="en-US"/>
          </a:p>
        </p:txBody>
      </p:sp>
      <p:sp>
        <p:nvSpPr>
          <p:cNvPr id="5" name="Slide Number Placeholder 4"/>
          <p:cNvSpPr>
            <a:spLocks noGrp="1"/>
          </p:cNvSpPr>
          <p:nvPr>
            <p:ph type="sldNum" sz="quarter" idx="12"/>
          </p:nvPr>
        </p:nvSpPr>
        <p:spPr/>
        <p:txBody>
          <a:bodyPr/>
          <a:lstStyle/>
          <a:p>
            <a:pPr>
              <a:defRPr/>
            </a:pPr>
            <a:fld id="{FF80D712-CE94-C643-B8F7-8B261250FA74}" type="slidenum">
              <a:rPr lang="en-US" smtClean="0"/>
              <a:pPr>
                <a:defRPr/>
              </a:pPr>
              <a:t>13</a:t>
            </a:fld>
            <a:endParaRPr lang="en-US"/>
          </a:p>
        </p:txBody>
      </p:sp>
    </p:spTree>
    <p:extLst>
      <p:ext uri="{BB962C8B-B14F-4D97-AF65-F5344CB8AC3E}">
        <p14:creationId xmlns:p14="http://schemas.microsoft.com/office/powerpoint/2010/main" val="2437705382"/>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228600"/>
            <a:ext cx="7772400" cy="1143000"/>
          </a:xfrm>
        </p:spPr>
        <p:txBody>
          <a:bodyPr/>
          <a:lstStyle/>
          <a:p>
            <a:r>
              <a:rPr lang="en-US" dirty="0" smtClean="0"/>
              <a:t>BCPIA: Broad and Narrow?</a:t>
            </a:r>
            <a:endParaRPr lang="en-US" dirty="0"/>
          </a:p>
        </p:txBody>
      </p:sp>
      <p:sp>
        <p:nvSpPr>
          <p:cNvPr id="3" name="Content Placeholder 2"/>
          <p:cNvSpPr>
            <a:spLocks noGrp="1"/>
          </p:cNvSpPr>
          <p:nvPr>
            <p:ph idx="1"/>
          </p:nvPr>
        </p:nvSpPr>
        <p:spPr>
          <a:xfrm>
            <a:off x="0" y="1295400"/>
            <a:ext cx="9144000" cy="4800600"/>
          </a:xfrm>
        </p:spPr>
        <p:txBody>
          <a:bodyPr/>
          <a:lstStyle/>
          <a:p>
            <a:r>
              <a:rPr lang="en-US" dirty="0" smtClean="0"/>
              <a:t>In </a:t>
            </a:r>
            <a:r>
              <a:rPr lang="en-US" dirty="0" smtClean="0"/>
              <a:t>litigation</a:t>
            </a:r>
            <a:r>
              <a:rPr lang="en-US" dirty="0"/>
              <a:t> </a:t>
            </a:r>
            <a:r>
              <a:rPr lang="en-US" dirty="0" smtClean="0"/>
              <a:t>bars </a:t>
            </a:r>
            <a:r>
              <a:rPr lang="en-US" dirty="0" smtClean="0"/>
              <a:t>cover </a:t>
            </a:r>
            <a:r>
              <a:rPr lang="en-US" i="1" dirty="0" smtClean="0"/>
              <a:t>competitive decision-making</a:t>
            </a:r>
            <a:r>
              <a:rPr lang="en-US" dirty="0" smtClean="0"/>
              <a:t>, not </a:t>
            </a:r>
            <a:r>
              <a:rPr lang="en-US" i="1" dirty="0" smtClean="0"/>
              <a:t>prosecution</a:t>
            </a:r>
            <a:r>
              <a:rPr lang="en-US" dirty="0" smtClean="0"/>
              <a:t> as such</a:t>
            </a:r>
            <a:r>
              <a:rPr lang="en-US" dirty="0" smtClean="0"/>
              <a:t>.</a:t>
            </a:r>
          </a:p>
          <a:p>
            <a:pPr lvl="1"/>
            <a:r>
              <a:rPr lang="en-US" dirty="0"/>
              <a:t>bars often cover </a:t>
            </a:r>
            <a:r>
              <a:rPr lang="en-US" i="1" dirty="0"/>
              <a:t>more</a:t>
            </a:r>
            <a:r>
              <a:rPr lang="en-US" dirty="0"/>
              <a:t> than prosecution </a:t>
            </a:r>
            <a:r>
              <a:rPr lang="en-US" dirty="0" smtClean="0"/>
              <a:t>– product design, business roles (in-house), </a:t>
            </a:r>
            <a:r>
              <a:rPr lang="en-US" dirty="0"/>
              <a:t>licensing, IPR, reissue, </a:t>
            </a:r>
            <a:r>
              <a:rPr lang="en-US" i="1" dirty="0"/>
              <a:t>etc</a:t>
            </a:r>
            <a:r>
              <a:rPr lang="en-US" dirty="0"/>
              <a:t>.</a:t>
            </a:r>
          </a:p>
          <a:p>
            <a:pPr lvl="2"/>
            <a:r>
              <a:rPr lang="en-US" dirty="0"/>
              <a:t>BCPIA seems to limit bar solely to </a:t>
            </a:r>
            <a:r>
              <a:rPr lang="en-US" i="1" dirty="0" smtClean="0"/>
              <a:t>prosecution</a:t>
            </a:r>
            <a:r>
              <a:rPr lang="en-US" dirty="0" smtClean="0"/>
              <a:t>.</a:t>
            </a:r>
            <a:endParaRPr lang="en-US" dirty="0"/>
          </a:p>
          <a:p>
            <a:pPr lvl="2"/>
            <a:r>
              <a:rPr lang="en-US" dirty="0"/>
              <a:t>Also:  </a:t>
            </a:r>
            <a:r>
              <a:rPr lang="en-US" dirty="0" smtClean="0"/>
              <a:t>does </a:t>
            </a:r>
            <a:r>
              <a:rPr lang="en-US" dirty="0"/>
              <a:t>“prosecution” include, </a:t>
            </a:r>
            <a:r>
              <a:rPr lang="en-US" i="1" dirty="0"/>
              <a:t>e.g.,</a:t>
            </a:r>
            <a:r>
              <a:rPr lang="en-US" dirty="0"/>
              <a:t> IPR</a:t>
            </a:r>
            <a:r>
              <a:rPr lang="en-US" dirty="0" smtClean="0"/>
              <a:t>?</a:t>
            </a:r>
            <a:endParaRPr lang="en-US" dirty="0" smtClean="0"/>
          </a:p>
          <a:p>
            <a:r>
              <a:rPr lang="en-US" dirty="0" smtClean="0"/>
              <a:t>In litigation, b</a:t>
            </a:r>
            <a:r>
              <a:rPr lang="en-US" dirty="0" smtClean="0"/>
              <a:t>ars do not include </a:t>
            </a:r>
            <a:r>
              <a:rPr lang="en-US" i="1" dirty="0" smtClean="0"/>
              <a:t>all forms </a:t>
            </a:r>
            <a:r>
              <a:rPr lang="en-US" dirty="0" smtClean="0"/>
              <a:t>of prosecution</a:t>
            </a:r>
            <a:r>
              <a:rPr lang="en-US" dirty="0"/>
              <a:t> </a:t>
            </a:r>
            <a:r>
              <a:rPr lang="en-US" dirty="0" smtClean="0"/>
              <a:t>(some prosecution is not C-D).</a:t>
            </a:r>
            <a:endParaRPr lang="en-US" dirty="0" smtClean="0"/>
          </a:p>
          <a:p>
            <a:pPr lvl="1"/>
            <a:r>
              <a:rPr lang="en-US" dirty="0" smtClean="0"/>
              <a:t>BCPIA </a:t>
            </a:r>
            <a:r>
              <a:rPr lang="en-US" dirty="0" smtClean="0"/>
              <a:t>assumes </a:t>
            </a:r>
            <a:r>
              <a:rPr lang="en-US" i="1" dirty="0" smtClean="0"/>
              <a:t>all</a:t>
            </a:r>
            <a:r>
              <a:rPr lang="en-US" dirty="0" smtClean="0"/>
              <a:t> </a:t>
            </a:r>
            <a:r>
              <a:rPr lang="en-US" dirty="0" smtClean="0"/>
              <a:t>prosecution – </a:t>
            </a:r>
            <a:r>
              <a:rPr lang="en-US" dirty="0" smtClean="0"/>
              <a:t>and even </a:t>
            </a:r>
            <a:r>
              <a:rPr lang="en-US" dirty="0" smtClean="0"/>
              <a:t>informal involvement </a:t>
            </a:r>
            <a:r>
              <a:rPr lang="en-US" dirty="0" smtClean="0"/>
              <a:t>in it -</a:t>
            </a:r>
            <a:r>
              <a:rPr lang="en-US" dirty="0" smtClean="0"/>
              <a:t>- justifies a bar</a:t>
            </a:r>
            <a:r>
              <a:rPr lang="en-US" dirty="0" smtClean="0"/>
              <a:t>.</a:t>
            </a:r>
            <a:endParaRPr lang="en-US" dirty="0" smtClean="0"/>
          </a:p>
        </p:txBody>
      </p:sp>
      <p:sp>
        <p:nvSpPr>
          <p:cNvPr id="4" name="Footer Placeholder 3"/>
          <p:cNvSpPr>
            <a:spLocks noGrp="1"/>
          </p:cNvSpPr>
          <p:nvPr>
            <p:ph type="ftr" sz="quarter" idx="11"/>
          </p:nvPr>
        </p:nvSpPr>
        <p:spPr/>
        <p:txBody>
          <a:bodyPr/>
          <a:lstStyle/>
          <a:p>
            <a:pPr>
              <a:defRPr/>
            </a:pPr>
            <a:r>
              <a:rPr lang="en-US" smtClean="0"/>
              <a:t>Mercer Law School / Taylor English</a:t>
            </a:r>
            <a:endParaRPr lang="en-US"/>
          </a:p>
        </p:txBody>
      </p:sp>
      <p:sp>
        <p:nvSpPr>
          <p:cNvPr id="5" name="Slide Number Placeholder 4"/>
          <p:cNvSpPr>
            <a:spLocks noGrp="1"/>
          </p:cNvSpPr>
          <p:nvPr>
            <p:ph type="sldNum" sz="quarter" idx="12"/>
          </p:nvPr>
        </p:nvSpPr>
        <p:spPr/>
        <p:txBody>
          <a:bodyPr/>
          <a:lstStyle/>
          <a:p>
            <a:pPr>
              <a:defRPr/>
            </a:pPr>
            <a:fld id="{FF80D712-CE94-C643-B8F7-8B261250FA74}" type="slidenum">
              <a:rPr lang="en-US" smtClean="0"/>
              <a:pPr>
                <a:defRPr/>
              </a:pPr>
              <a:t>14</a:t>
            </a:fld>
            <a:endParaRPr lang="en-US"/>
          </a:p>
        </p:txBody>
      </p:sp>
    </p:spTree>
    <p:extLst>
      <p:ext uri="{BB962C8B-B14F-4D97-AF65-F5344CB8AC3E}">
        <p14:creationId xmlns:p14="http://schemas.microsoft.com/office/powerpoint/2010/main" val="3614501110"/>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1" nodeType="clickEffect">
                                  <p:stCondLst>
                                    <p:cond delay="0"/>
                                  </p:stCondLst>
                                  <p:childTnLst>
                                    <p:set>
                                      <p:cBhvr>
                                        <p:cTn id="22" dur="1" fill="hold">
                                          <p:stCondLst>
                                            <p:cond delay="0"/>
                                          </p:stCondLst>
                                        </p:cTn>
                                        <p:tgtEl>
                                          <p:spTgt spid="3">
                                            <p:txEl>
                                              <p:pRg st="0" end="0"/>
                                            </p:txEl>
                                          </p:spTgt>
                                        </p:tgtEl>
                                        <p:attrNameLst>
                                          <p:attrName>style.visibility</p:attrName>
                                        </p:attrNameLst>
                                      </p:cBhvr>
                                      <p:to>
                                        <p:strVal val="visible"/>
                                      </p:to>
                                    </p:set>
                                  </p:childTnLst>
                                </p:cTn>
                              </p:par>
                              <p:par>
                                <p:cTn id="23" presetID="1" presetClass="entr" presetSubtype="0" fill="hold" grpId="1" nodeType="with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childTnLst>
                                </p:cTn>
                              </p:par>
                              <p:par>
                                <p:cTn id="25" presetID="1" presetClass="entr" presetSubtype="0" fill="hold" grpId="1" nodeType="withEffect">
                                  <p:stCondLst>
                                    <p:cond delay="0"/>
                                  </p:stCondLst>
                                  <p:childTnLst>
                                    <p:set>
                                      <p:cBhvr>
                                        <p:cTn id="26" dur="1" fill="hold">
                                          <p:stCondLst>
                                            <p:cond delay="0"/>
                                          </p:stCondLst>
                                        </p:cTn>
                                        <p:tgtEl>
                                          <p:spTgt spid="3">
                                            <p:txEl>
                                              <p:pRg st="2" end="2"/>
                                            </p:txEl>
                                          </p:spTgt>
                                        </p:tgtEl>
                                        <p:attrNameLst>
                                          <p:attrName>style.visibility</p:attrName>
                                        </p:attrNameLst>
                                      </p:cBhvr>
                                      <p:to>
                                        <p:strVal val="visible"/>
                                      </p:to>
                                    </p:set>
                                  </p:childTnLst>
                                </p:cTn>
                              </p:par>
                              <p:par>
                                <p:cTn id="27" presetID="1" presetClass="entr" presetSubtype="0" fill="hold" grpId="1" nodeType="withEffect">
                                  <p:stCondLst>
                                    <p:cond delay="0"/>
                                  </p:stCondLst>
                                  <p:childTnLst>
                                    <p:set>
                                      <p:cBhvr>
                                        <p:cTn id="2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1" nodeType="clickEffect">
                                  <p:stCondLst>
                                    <p:cond delay="0"/>
                                  </p:stCondLst>
                                  <p:childTnLst>
                                    <p:set>
                                      <p:cBhvr>
                                        <p:cTn id="32" dur="1" fill="hold">
                                          <p:stCondLst>
                                            <p:cond delay="0"/>
                                          </p:stCondLst>
                                        </p:cTn>
                                        <p:tgtEl>
                                          <p:spTgt spid="3">
                                            <p:txEl>
                                              <p:pRg st="4" end="4"/>
                                            </p:txEl>
                                          </p:spTgt>
                                        </p:tgtEl>
                                        <p:attrNameLst>
                                          <p:attrName>style.visibility</p:attrName>
                                        </p:attrNameLst>
                                      </p:cBhvr>
                                      <p:to>
                                        <p:strVal val="visible"/>
                                      </p:to>
                                    </p:set>
                                  </p:childTnLst>
                                </p:cTn>
                              </p:par>
                              <p:par>
                                <p:cTn id="33" presetID="1" presetClass="entr" presetSubtype="0" fill="hold" grpId="1" nodeType="with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3" grpI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BCPIA: Broad and Narrow?</a:t>
            </a:r>
            <a:endParaRPr lang="en-US" dirty="0"/>
          </a:p>
        </p:txBody>
      </p:sp>
      <p:sp>
        <p:nvSpPr>
          <p:cNvPr id="3" name="Content Placeholder 2"/>
          <p:cNvSpPr>
            <a:spLocks noGrp="1"/>
          </p:cNvSpPr>
          <p:nvPr>
            <p:ph idx="1"/>
          </p:nvPr>
        </p:nvSpPr>
        <p:spPr>
          <a:xfrm>
            <a:off x="228600" y="1981200"/>
            <a:ext cx="8458200" cy="4114800"/>
          </a:xfrm>
        </p:spPr>
        <p:txBody>
          <a:bodyPr/>
          <a:lstStyle/>
          <a:p>
            <a:r>
              <a:rPr lang="en-US" dirty="0" smtClean="0"/>
              <a:t>What is “informal” involvement in prosecution?</a:t>
            </a:r>
          </a:p>
          <a:p>
            <a:r>
              <a:rPr lang="en-US" dirty="0" smtClean="0"/>
              <a:t>What does “related” </a:t>
            </a:r>
            <a:r>
              <a:rPr lang="en-US" dirty="0" smtClean="0"/>
              <a:t>to the </a:t>
            </a:r>
            <a:r>
              <a:rPr lang="en-US" dirty="0" smtClean="0"/>
              <a:t>product </a:t>
            </a:r>
            <a:r>
              <a:rPr lang="en-US" dirty="0" smtClean="0"/>
              <a:t>mean</a:t>
            </a:r>
            <a:r>
              <a:rPr lang="en-US" dirty="0" smtClean="0"/>
              <a:t>?</a:t>
            </a:r>
          </a:p>
          <a:p>
            <a:pPr lvl="1"/>
            <a:r>
              <a:rPr lang="en-US" dirty="0" smtClean="0"/>
              <a:t>Scope of the bar oft-litigated issue in litigation-related prosecution bars.</a:t>
            </a:r>
          </a:p>
          <a:p>
            <a:r>
              <a:rPr lang="en-US" dirty="0" smtClean="0"/>
              <a:t>How long does the bar last?</a:t>
            </a:r>
          </a:p>
          <a:p>
            <a:pPr lvl="1"/>
            <a:r>
              <a:rPr lang="en-US" dirty="0" smtClean="0"/>
              <a:t>In litigation-related bars, usually bar runs until two years after end of suit. </a:t>
            </a:r>
            <a:endParaRPr lang="en-US" dirty="0"/>
          </a:p>
        </p:txBody>
      </p:sp>
      <p:sp>
        <p:nvSpPr>
          <p:cNvPr id="4" name="Footer Placeholder 3"/>
          <p:cNvSpPr>
            <a:spLocks noGrp="1"/>
          </p:cNvSpPr>
          <p:nvPr>
            <p:ph type="ftr" sz="quarter" idx="11"/>
          </p:nvPr>
        </p:nvSpPr>
        <p:spPr/>
        <p:txBody>
          <a:bodyPr/>
          <a:lstStyle/>
          <a:p>
            <a:pPr>
              <a:defRPr/>
            </a:pPr>
            <a:r>
              <a:rPr lang="en-US" smtClean="0"/>
              <a:t>Mercer Law School / Taylor English</a:t>
            </a:r>
            <a:endParaRPr lang="en-US"/>
          </a:p>
        </p:txBody>
      </p:sp>
      <p:sp>
        <p:nvSpPr>
          <p:cNvPr id="5" name="Slide Number Placeholder 4"/>
          <p:cNvSpPr>
            <a:spLocks noGrp="1"/>
          </p:cNvSpPr>
          <p:nvPr>
            <p:ph type="sldNum" sz="quarter" idx="12"/>
          </p:nvPr>
        </p:nvSpPr>
        <p:spPr/>
        <p:txBody>
          <a:bodyPr/>
          <a:lstStyle/>
          <a:p>
            <a:pPr>
              <a:defRPr/>
            </a:pPr>
            <a:fld id="{FF80D712-CE94-C643-B8F7-8B261250FA74}" type="slidenum">
              <a:rPr lang="en-US" smtClean="0"/>
              <a:pPr>
                <a:defRPr/>
              </a:pPr>
              <a:t>15</a:t>
            </a:fld>
            <a:endParaRPr lang="en-US"/>
          </a:p>
        </p:txBody>
      </p:sp>
    </p:spTree>
    <p:extLst>
      <p:ext uri="{BB962C8B-B14F-4D97-AF65-F5344CB8AC3E}">
        <p14:creationId xmlns:p14="http://schemas.microsoft.com/office/powerpoint/2010/main" val="3698517871"/>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Two Takeaways</a:t>
            </a:r>
            <a:endParaRPr lang="en-US" dirty="0"/>
          </a:p>
        </p:txBody>
      </p:sp>
      <p:sp>
        <p:nvSpPr>
          <p:cNvPr id="3" name="Content Placeholder 2"/>
          <p:cNvSpPr>
            <a:spLocks noGrp="1"/>
          </p:cNvSpPr>
          <p:nvPr>
            <p:ph idx="1"/>
          </p:nvPr>
        </p:nvSpPr>
        <p:spPr/>
        <p:txBody>
          <a:bodyPr/>
          <a:lstStyle/>
          <a:p>
            <a:r>
              <a:rPr lang="en-US" dirty="0" smtClean="0"/>
              <a:t>Be very thoughtful about both sides of this:</a:t>
            </a:r>
          </a:p>
          <a:p>
            <a:pPr lvl="1"/>
            <a:r>
              <a:rPr lang="en-US" dirty="0" smtClean="0"/>
              <a:t>What might opposing counsel be doing, besides prosecution, that creates risk?</a:t>
            </a:r>
          </a:p>
          <a:p>
            <a:pPr lvl="1"/>
            <a:r>
              <a:rPr lang="en-US" dirty="0" smtClean="0"/>
              <a:t>What might your “side” be doing?</a:t>
            </a:r>
          </a:p>
          <a:p>
            <a:r>
              <a:rPr lang="en-US" dirty="0" smtClean="0"/>
              <a:t>To extent possible get agreement rather than leave to vagaries of this statute or judicial interpretation of it.</a:t>
            </a:r>
            <a:endParaRPr lang="en-US" dirty="0"/>
          </a:p>
        </p:txBody>
      </p:sp>
      <p:sp>
        <p:nvSpPr>
          <p:cNvPr id="4" name="Footer Placeholder 3"/>
          <p:cNvSpPr>
            <a:spLocks noGrp="1"/>
          </p:cNvSpPr>
          <p:nvPr>
            <p:ph type="ftr" sz="quarter" idx="11"/>
          </p:nvPr>
        </p:nvSpPr>
        <p:spPr/>
        <p:txBody>
          <a:bodyPr/>
          <a:lstStyle/>
          <a:p>
            <a:pPr>
              <a:defRPr/>
            </a:pPr>
            <a:r>
              <a:rPr lang="en-US" smtClean="0"/>
              <a:t>Mercer Law School / Taylor English</a:t>
            </a:r>
            <a:endParaRPr lang="en-US"/>
          </a:p>
        </p:txBody>
      </p:sp>
      <p:sp>
        <p:nvSpPr>
          <p:cNvPr id="5" name="Slide Number Placeholder 4"/>
          <p:cNvSpPr>
            <a:spLocks noGrp="1"/>
          </p:cNvSpPr>
          <p:nvPr>
            <p:ph type="sldNum" sz="quarter" idx="12"/>
          </p:nvPr>
        </p:nvSpPr>
        <p:spPr/>
        <p:txBody>
          <a:bodyPr/>
          <a:lstStyle/>
          <a:p>
            <a:pPr>
              <a:defRPr/>
            </a:pPr>
            <a:fld id="{FF80D712-CE94-C643-B8F7-8B261250FA74}" type="slidenum">
              <a:rPr lang="en-US" smtClean="0"/>
              <a:pPr>
                <a:defRPr/>
              </a:pPr>
              <a:t>16</a:t>
            </a:fld>
            <a:endParaRPr lang="en-US"/>
          </a:p>
        </p:txBody>
      </p:sp>
    </p:spTree>
    <p:extLst>
      <p:ext uri="{BB962C8B-B14F-4D97-AF65-F5344CB8AC3E}">
        <p14:creationId xmlns:p14="http://schemas.microsoft.com/office/powerpoint/2010/main" val="319325690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xmlns:p14="http://schemas.microsoft.com/office/powerpoint/2010/main" spd="slow"/>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p:tgtEl>
                                          <p:spTgt spid="3">
                                            <p:txEl>
                                              <p:pRg st="0" end="0"/>
                                            </p:txEl>
                                          </p:spTgt>
                                        </p:tgtEl>
                                        <p:attrNameLst>
                                          <p:attrName>ppt_y</p:attrName>
                                        </p:attrNameLst>
                                      </p:cBhvr>
                                      <p:tavLst>
                                        <p:tav tm="0">
                                          <p:val>
                                            <p:strVal val="#ppt_y+#ppt_h*1.125000"/>
                                          </p:val>
                                        </p:tav>
                                        <p:tav tm="100000">
                                          <p:val>
                                            <p:strVal val="#ppt_y"/>
                                          </p:val>
                                        </p:tav>
                                      </p:tavLst>
                                    </p:anim>
                                    <p:animEffect transition="in" filter="wipe(up)">
                                      <p:cBhvr>
                                        <p:cTn id="8" dur="500"/>
                                        <p:tgtEl>
                                          <p:spTgt spid="3">
                                            <p:txEl>
                                              <p:pRg st="0" end="0"/>
                                            </p:txEl>
                                          </p:spTgt>
                                        </p:tgtEl>
                                      </p:cBhvr>
                                    </p:animEffect>
                                  </p:childTnLst>
                                </p:cTn>
                              </p:par>
                              <p:par>
                                <p:cTn id="9" presetID="12" presetClass="entr" presetSubtype="4"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p:tgtEl>
                                          <p:spTgt spid="3">
                                            <p:txEl>
                                              <p:pRg st="1" end="1"/>
                                            </p:txEl>
                                          </p:spTgt>
                                        </p:tgtEl>
                                        <p:attrNameLst>
                                          <p:attrName>ppt_y</p:attrName>
                                        </p:attrNameLst>
                                      </p:cBhvr>
                                      <p:tavLst>
                                        <p:tav tm="0">
                                          <p:val>
                                            <p:strVal val="#ppt_y+#ppt_h*1.125000"/>
                                          </p:val>
                                        </p:tav>
                                        <p:tav tm="100000">
                                          <p:val>
                                            <p:strVal val="#ppt_y"/>
                                          </p:val>
                                        </p:tav>
                                      </p:tavLst>
                                    </p:anim>
                                    <p:animEffect transition="in" filter="wipe(up)">
                                      <p:cBhvr>
                                        <p:cTn id="12" dur="500"/>
                                        <p:tgtEl>
                                          <p:spTgt spid="3">
                                            <p:txEl>
                                              <p:pRg st="1" end="1"/>
                                            </p:txEl>
                                          </p:spTgt>
                                        </p:tgtEl>
                                      </p:cBhvr>
                                    </p:animEffect>
                                  </p:childTnLst>
                                </p:cTn>
                              </p:par>
                              <p:par>
                                <p:cTn id="13" presetID="12" presetClass="entr" presetSubtype="4"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p:tgtEl>
                                          <p:spTgt spid="3">
                                            <p:txEl>
                                              <p:pRg st="2" end="2"/>
                                            </p:txEl>
                                          </p:spTgt>
                                        </p:tgtEl>
                                        <p:attrNameLst>
                                          <p:attrName>ppt_y</p:attrName>
                                        </p:attrNameLst>
                                      </p:cBhvr>
                                      <p:tavLst>
                                        <p:tav tm="0">
                                          <p:val>
                                            <p:strVal val="#ppt_y+#ppt_h*1.125000"/>
                                          </p:val>
                                        </p:tav>
                                        <p:tav tm="100000">
                                          <p:val>
                                            <p:strVal val="#ppt_y"/>
                                          </p:val>
                                        </p:tav>
                                      </p:tavLst>
                                    </p:anim>
                                    <p:animEffect transition="in" filter="wipe(up)">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12" presetClass="entr" presetSubtype="4"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additive="base">
                                        <p:cTn id="21" dur="500"/>
                                        <p:tgtEl>
                                          <p:spTgt spid="3">
                                            <p:txEl>
                                              <p:pRg st="3" end="3"/>
                                            </p:txEl>
                                          </p:spTgt>
                                        </p:tgtEl>
                                        <p:attrNameLst>
                                          <p:attrName>ppt_y</p:attrName>
                                        </p:attrNameLst>
                                      </p:cBhvr>
                                      <p:tavLst>
                                        <p:tav tm="0">
                                          <p:val>
                                            <p:strVal val="#ppt_y+#ppt_h*1.125000"/>
                                          </p:val>
                                        </p:tav>
                                        <p:tav tm="100000">
                                          <p:val>
                                            <p:strVal val="#ppt_y"/>
                                          </p:val>
                                        </p:tav>
                                      </p:tavLst>
                                    </p:anim>
                                    <p:animEffect transition="in" filter="wipe(up)">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Goudy Old Style"/>
                <a:cs typeface="Goudy Old Style"/>
              </a:rPr>
              <a:t>Thank You!</a:t>
            </a:r>
            <a:endParaRPr lang="en-US" dirty="0">
              <a:latin typeface="Goudy Old Style"/>
              <a:cs typeface="Goudy Old Style"/>
            </a:endParaRPr>
          </a:p>
        </p:txBody>
      </p:sp>
      <p:sp>
        <p:nvSpPr>
          <p:cNvPr id="3" name="Content Placeholder 2"/>
          <p:cNvSpPr>
            <a:spLocks noGrp="1"/>
          </p:cNvSpPr>
          <p:nvPr>
            <p:ph idx="1"/>
          </p:nvPr>
        </p:nvSpPr>
        <p:spPr/>
        <p:txBody>
          <a:bodyPr/>
          <a:lstStyle/>
          <a:p>
            <a:pPr marL="0" indent="0" algn="ctr">
              <a:buNone/>
            </a:pPr>
            <a:r>
              <a:rPr lang="en-US" dirty="0" smtClean="0">
                <a:latin typeface="Goudy Old Style"/>
                <a:cs typeface="Goudy Old Style"/>
              </a:rPr>
              <a:t>My article </a:t>
            </a:r>
            <a:r>
              <a:rPr lang="en-US" i="1" dirty="0" smtClean="0">
                <a:latin typeface="Goudy Old Style"/>
                <a:cs typeface="Goudy Old Style"/>
              </a:rPr>
              <a:t>Wrong for the Part </a:t>
            </a:r>
            <a:r>
              <a:rPr lang="en-US" dirty="0" smtClean="0">
                <a:latin typeface="Goudy Old Style"/>
                <a:cs typeface="Goudy Old Style"/>
              </a:rPr>
              <a:t>Goes into Lots More Details!</a:t>
            </a:r>
          </a:p>
          <a:p>
            <a:pPr marL="0" indent="0" algn="ctr">
              <a:buNone/>
            </a:pPr>
            <a:endParaRPr lang="en-US" dirty="0">
              <a:latin typeface="Goudy Old Style"/>
              <a:cs typeface="Goudy Old Style"/>
            </a:endParaRPr>
          </a:p>
          <a:p>
            <a:pPr marL="0" indent="0" algn="ctr">
              <a:buNone/>
            </a:pPr>
            <a:r>
              <a:rPr lang="en-US" dirty="0" smtClean="0">
                <a:latin typeface="Goudy Old Style"/>
                <a:cs typeface="Goudy Old Style"/>
              </a:rPr>
              <a:t>David Hricik</a:t>
            </a:r>
          </a:p>
          <a:p>
            <a:pPr marL="0" indent="0" algn="ctr">
              <a:buNone/>
            </a:pPr>
            <a:r>
              <a:rPr lang="en-US" dirty="0" smtClean="0">
                <a:latin typeface="Goudy Old Style"/>
                <a:cs typeface="Goudy Old Style"/>
              </a:rPr>
              <a:t>Professor, Mercer Law School</a:t>
            </a:r>
          </a:p>
          <a:p>
            <a:pPr marL="0" indent="0" algn="ctr">
              <a:buNone/>
            </a:pPr>
            <a:r>
              <a:rPr lang="en-US" dirty="0" smtClean="0">
                <a:latin typeface="Goudy Old Style"/>
                <a:cs typeface="Goudy Old Style"/>
              </a:rPr>
              <a:t>Of Counsel, Taylor English Duma LLP</a:t>
            </a:r>
            <a:endParaRPr lang="en-US" dirty="0">
              <a:latin typeface="Goudy Old Style"/>
              <a:cs typeface="Goudy Old Style"/>
            </a:endParaRPr>
          </a:p>
        </p:txBody>
      </p:sp>
      <p:sp>
        <p:nvSpPr>
          <p:cNvPr id="4" name="Footer Placeholder 3"/>
          <p:cNvSpPr>
            <a:spLocks noGrp="1"/>
          </p:cNvSpPr>
          <p:nvPr>
            <p:ph type="ftr" sz="quarter" idx="11"/>
          </p:nvPr>
        </p:nvSpPr>
        <p:spPr/>
        <p:txBody>
          <a:bodyPr/>
          <a:lstStyle/>
          <a:p>
            <a:pPr>
              <a:defRPr/>
            </a:pPr>
            <a:r>
              <a:rPr lang="en-US" smtClean="0"/>
              <a:t>Mercer Law School / Taylor English</a:t>
            </a:r>
            <a:endParaRPr lang="en-US"/>
          </a:p>
        </p:txBody>
      </p:sp>
      <p:sp>
        <p:nvSpPr>
          <p:cNvPr id="5" name="Slide Number Placeholder 4"/>
          <p:cNvSpPr>
            <a:spLocks noGrp="1"/>
          </p:cNvSpPr>
          <p:nvPr>
            <p:ph type="sldNum" sz="quarter" idx="12"/>
          </p:nvPr>
        </p:nvSpPr>
        <p:spPr/>
        <p:txBody>
          <a:bodyPr/>
          <a:lstStyle/>
          <a:p>
            <a:pPr>
              <a:defRPr/>
            </a:pPr>
            <a:fld id="{FF80D712-CE94-C643-B8F7-8B261250FA74}" type="slidenum">
              <a:rPr lang="en-US" smtClean="0"/>
              <a:pPr>
                <a:defRPr/>
              </a:pPr>
              <a:t>17</a:t>
            </a:fld>
            <a:endParaRPr lang="en-US"/>
          </a:p>
        </p:txBody>
      </p:sp>
    </p:spTree>
    <p:extLst>
      <p:ext uri="{BB962C8B-B14F-4D97-AF65-F5344CB8AC3E}">
        <p14:creationId xmlns:p14="http://schemas.microsoft.com/office/powerpoint/2010/main" val="2349853830"/>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Covered:  </a:t>
            </a:r>
            <a:br>
              <a:rPr lang="en-US" dirty="0" smtClean="0"/>
            </a:br>
            <a:r>
              <a:rPr lang="en-US" dirty="0" smtClean="0"/>
              <a:t>Confidential Information</a:t>
            </a:r>
            <a:endParaRPr lang="en-US" dirty="0"/>
          </a:p>
        </p:txBody>
      </p:sp>
      <p:sp>
        <p:nvSpPr>
          <p:cNvPr id="3" name="Content Placeholder 2"/>
          <p:cNvSpPr>
            <a:spLocks noGrp="1"/>
          </p:cNvSpPr>
          <p:nvPr>
            <p:ph idx="1"/>
          </p:nvPr>
        </p:nvSpPr>
        <p:spPr/>
        <p:txBody>
          <a:bodyPr/>
          <a:lstStyle/>
          <a:p>
            <a:pPr marL="0" indent="0">
              <a:buNone/>
            </a:pPr>
            <a:r>
              <a:rPr lang="en-US" dirty="0" smtClean="0"/>
              <a:t>Unless parties agree otherwise:</a:t>
            </a:r>
          </a:p>
          <a:p>
            <a:pPr lvl="1"/>
            <a:r>
              <a:rPr lang="en-US" dirty="0" smtClean="0"/>
              <a:t> “confidential </a:t>
            </a:r>
            <a:r>
              <a:rPr lang="en-US" dirty="0" smtClean="0"/>
              <a:t>information” </a:t>
            </a:r>
            <a:r>
              <a:rPr lang="en-US" dirty="0" smtClean="0"/>
              <a:t>is </a:t>
            </a:r>
            <a:r>
              <a:rPr lang="en-US" dirty="0" smtClean="0"/>
              <a:t>undefined; </a:t>
            </a:r>
            <a:endParaRPr lang="en-US" dirty="0" smtClean="0"/>
          </a:p>
          <a:p>
            <a:pPr lvl="1"/>
            <a:r>
              <a:rPr lang="en-US" dirty="0"/>
              <a:t> </a:t>
            </a:r>
            <a:r>
              <a:rPr lang="en-US" dirty="0" smtClean="0"/>
              <a:t>subject to being </a:t>
            </a:r>
            <a:r>
              <a:rPr lang="en-US" dirty="0" smtClean="0"/>
              <a:t>applied overly</a:t>
            </a:r>
            <a:r>
              <a:rPr lang="en-US" dirty="0" smtClean="0"/>
              <a:t>-broadly?</a:t>
            </a:r>
          </a:p>
          <a:p>
            <a:pPr lvl="1"/>
            <a:endParaRPr lang="en-US" dirty="0"/>
          </a:p>
        </p:txBody>
      </p:sp>
      <p:sp>
        <p:nvSpPr>
          <p:cNvPr id="4" name="Footer Placeholder 3"/>
          <p:cNvSpPr>
            <a:spLocks noGrp="1"/>
          </p:cNvSpPr>
          <p:nvPr>
            <p:ph type="ftr" sz="quarter" idx="11"/>
          </p:nvPr>
        </p:nvSpPr>
        <p:spPr/>
        <p:txBody>
          <a:bodyPr/>
          <a:lstStyle/>
          <a:p>
            <a:pPr>
              <a:defRPr/>
            </a:pPr>
            <a:r>
              <a:rPr lang="en-US" smtClean="0"/>
              <a:t>Mercer Law School / Taylor English</a:t>
            </a:r>
            <a:endParaRPr lang="en-US"/>
          </a:p>
        </p:txBody>
      </p:sp>
      <p:sp>
        <p:nvSpPr>
          <p:cNvPr id="5" name="Slide Number Placeholder 4"/>
          <p:cNvSpPr>
            <a:spLocks noGrp="1"/>
          </p:cNvSpPr>
          <p:nvPr>
            <p:ph type="sldNum" sz="quarter" idx="12"/>
          </p:nvPr>
        </p:nvSpPr>
        <p:spPr/>
        <p:txBody>
          <a:bodyPr/>
          <a:lstStyle/>
          <a:p>
            <a:pPr>
              <a:defRPr/>
            </a:pPr>
            <a:fld id="{FF80D712-CE94-C643-B8F7-8B261250FA74}" type="slidenum">
              <a:rPr lang="en-US" smtClean="0"/>
              <a:pPr>
                <a:defRPr/>
              </a:pPr>
              <a:t>2</a:t>
            </a:fld>
            <a:endParaRPr lang="en-US"/>
          </a:p>
        </p:txBody>
      </p:sp>
    </p:spTree>
    <p:extLst>
      <p:ext uri="{BB962C8B-B14F-4D97-AF65-F5344CB8AC3E}">
        <p14:creationId xmlns:p14="http://schemas.microsoft.com/office/powerpoint/2010/main" val="3150742938"/>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Who People Say </a:t>
            </a:r>
            <a:r>
              <a:rPr lang="en-US" dirty="0" smtClean="0"/>
              <a:t>May View</a:t>
            </a:r>
            <a:br>
              <a:rPr lang="en-US" dirty="0" smtClean="0"/>
            </a:br>
            <a:r>
              <a:rPr lang="en-US" dirty="0" smtClean="0"/>
              <a:t>Confidential </a:t>
            </a:r>
            <a:r>
              <a:rPr lang="en-US" dirty="0" smtClean="0"/>
              <a:t>Information</a:t>
            </a:r>
            <a:endParaRPr lang="en-US" dirty="0"/>
          </a:p>
        </p:txBody>
      </p:sp>
      <p:sp>
        <p:nvSpPr>
          <p:cNvPr id="3" name="Content Placeholder 2"/>
          <p:cNvSpPr>
            <a:spLocks noGrp="1"/>
          </p:cNvSpPr>
          <p:nvPr>
            <p:ph idx="1"/>
          </p:nvPr>
        </p:nvSpPr>
        <p:spPr/>
        <p:txBody>
          <a:bodyPr/>
          <a:lstStyle/>
          <a:p>
            <a:r>
              <a:rPr lang="en-US" dirty="0" smtClean="0"/>
              <a:t>One qualified in-house counsel; and</a:t>
            </a:r>
          </a:p>
          <a:p>
            <a:endParaRPr lang="en-US" dirty="0"/>
          </a:p>
          <a:p>
            <a:r>
              <a:rPr lang="en-US" dirty="0" smtClean="0"/>
              <a:t>One or more qualified outside counsel.</a:t>
            </a:r>
            <a:endParaRPr lang="en-US" dirty="0"/>
          </a:p>
        </p:txBody>
      </p:sp>
      <p:sp>
        <p:nvSpPr>
          <p:cNvPr id="4" name="Footer Placeholder 3"/>
          <p:cNvSpPr>
            <a:spLocks noGrp="1"/>
          </p:cNvSpPr>
          <p:nvPr>
            <p:ph type="ftr" sz="quarter" idx="11"/>
          </p:nvPr>
        </p:nvSpPr>
        <p:spPr/>
        <p:txBody>
          <a:bodyPr/>
          <a:lstStyle/>
          <a:p>
            <a:pPr>
              <a:defRPr/>
            </a:pPr>
            <a:r>
              <a:rPr lang="en-US" smtClean="0"/>
              <a:t>Mercer Law School / Taylor English</a:t>
            </a:r>
            <a:endParaRPr lang="en-US"/>
          </a:p>
        </p:txBody>
      </p:sp>
      <p:sp>
        <p:nvSpPr>
          <p:cNvPr id="5" name="Slide Number Placeholder 4"/>
          <p:cNvSpPr>
            <a:spLocks noGrp="1"/>
          </p:cNvSpPr>
          <p:nvPr>
            <p:ph type="sldNum" sz="quarter" idx="12"/>
          </p:nvPr>
        </p:nvSpPr>
        <p:spPr/>
        <p:txBody>
          <a:bodyPr/>
          <a:lstStyle/>
          <a:p>
            <a:pPr>
              <a:defRPr/>
            </a:pPr>
            <a:fld id="{FF80D712-CE94-C643-B8F7-8B261250FA74}" type="slidenum">
              <a:rPr lang="en-US" smtClean="0"/>
              <a:pPr>
                <a:defRPr/>
              </a:pPr>
              <a:t>3</a:t>
            </a:fld>
            <a:endParaRPr lang="en-US"/>
          </a:p>
        </p:txBody>
      </p:sp>
    </p:spTree>
    <p:extLst>
      <p:ext uri="{BB962C8B-B14F-4D97-AF65-F5344CB8AC3E}">
        <p14:creationId xmlns:p14="http://schemas.microsoft.com/office/powerpoint/2010/main" val="3055927520"/>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In-House: What Statute Says</a:t>
            </a:r>
            <a:endParaRPr lang="en-US" dirty="0"/>
          </a:p>
        </p:txBody>
      </p:sp>
      <p:sp>
        <p:nvSpPr>
          <p:cNvPr id="3" name="Content Placeholder 2"/>
          <p:cNvSpPr>
            <a:spLocks noGrp="1"/>
          </p:cNvSpPr>
          <p:nvPr>
            <p:ph idx="1"/>
          </p:nvPr>
        </p:nvSpPr>
        <p:spPr/>
        <p:txBody>
          <a:bodyPr/>
          <a:lstStyle/>
          <a:p>
            <a:pPr marL="0" indent="0">
              <a:buNone/>
            </a:pPr>
            <a:r>
              <a:rPr lang="en-US" dirty="0"/>
              <a:t> </a:t>
            </a:r>
            <a:r>
              <a:rPr lang="en-US" dirty="0" smtClean="0"/>
              <a:t>To qualify as a recipient, the person must:</a:t>
            </a:r>
          </a:p>
          <a:p>
            <a:pPr marL="1314450" lvl="2" indent="-514350">
              <a:buAutoNum type="alphaLcParenBoth"/>
            </a:pPr>
            <a:r>
              <a:rPr lang="en-US" sz="2800" dirty="0" smtClean="0"/>
              <a:t>be an </a:t>
            </a:r>
            <a:r>
              <a:rPr lang="en-US" sz="2800" i="1" dirty="0" smtClean="0"/>
              <a:t>attorney</a:t>
            </a:r>
            <a:r>
              <a:rPr lang="en-US" sz="2800" dirty="0" smtClean="0"/>
              <a:t>;</a:t>
            </a:r>
          </a:p>
          <a:p>
            <a:pPr marL="1314450" lvl="2" indent="-514350">
              <a:buAutoNum type="alphaLcParenBoth"/>
            </a:pPr>
            <a:r>
              <a:rPr lang="en-US" sz="2800" dirty="0"/>
              <a:t>w</a:t>
            </a:r>
            <a:r>
              <a:rPr lang="en-US" sz="2800" dirty="0" smtClean="0"/>
              <a:t>ho </a:t>
            </a:r>
            <a:r>
              <a:rPr lang="en-US" sz="2800" dirty="0" smtClean="0"/>
              <a:t>represents </a:t>
            </a:r>
            <a:r>
              <a:rPr lang="en-US" sz="2800" dirty="0"/>
              <a:t>the </a:t>
            </a:r>
            <a:r>
              <a:rPr lang="en-US" sz="2800" dirty="0" smtClean="0"/>
              <a:t>RPS;</a:t>
            </a:r>
            <a:endParaRPr lang="en-US" sz="2800" dirty="0"/>
          </a:p>
          <a:p>
            <a:pPr marL="1314450" lvl="2" indent="-514350">
              <a:buAutoNum type="alphaLcParenBoth"/>
            </a:pPr>
            <a:r>
              <a:rPr lang="en-US" sz="2800" dirty="0" smtClean="0"/>
              <a:t> who is an </a:t>
            </a:r>
            <a:r>
              <a:rPr lang="en-US" sz="2800" i="1" dirty="0" smtClean="0"/>
              <a:t>employee</a:t>
            </a:r>
            <a:r>
              <a:rPr lang="en-US" sz="2800" dirty="0" smtClean="0"/>
              <a:t> </a:t>
            </a:r>
            <a:r>
              <a:rPr lang="en-US" sz="2800" dirty="0"/>
              <a:t>of the RPS</a:t>
            </a:r>
            <a:r>
              <a:rPr lang="en-US" sz="2800" dirty="0" smtClean="0"/>
              <a:t>; and</a:t>
            </a:r>
          </a:p>
          <a:p>
            <a:pPr marL="1314450" lvl="2" indent="-514350">
              <a:buAutoNum type="alphaLcParenBoth"/>
            </a:pPr>
            <a:r>
              <a:rPr lang="en-US" sz="2800" dirty="0" smtClean="0"/>
              <a:t>who does not (</a:t>
            </a:r>
            <a:r>
              <a:rPr lang="en-US" sz="2800" dirty="0" err="1"/>
              <a:t>i</a:t>
            </a:r>
            <a:r>
              <a:rPr lang="en-US" sz="2800" dirty="0"/>
              <a:t>) “formally or </a:t>
            </a:r>
            <a:r>
              <a:rPr lang="en-US" sz="2800" i="1" dirty="0"/>
              <a:t>informally</a:t>
            </a:r>
            <a:r>
              <a:rPr lang="en-US" sz="2800" dirty="0"/>
              <a:t>” engage in (ii) “</a:t>
            </a:r>
            <a:r>
              <a:rPr lang="en-US" sz="2800" i="1" dirty="0"/>
              <a:t>patent prosecution</a:t>
            </a:r>
            <a:r>
              <a:rPr lang="en-US" sz="2800" dirty="0"/>
              <a:t>” that is (iii) “</a:t>
            </a:r>
            <a:r>
              <a:rPr lang="en-US" sz="2800" i="1" dirty="0"/>
              <a:t>related</a:t>
            </a:r>
            <a:r>
              <a:rPr lang="en-US" sz="2800" dirty="0"/>
              <a:t> to the reference product.”</a:t>
            </a:r>
            <a:r>
              <a:rPr lang="en-US" sz="2800" dirty="0" smtClean="0">
                <a:effectLst/>
              </a:rPr>
              <a:t> </a:t>
            </a:r>
            <a:endParaRPr lang="en-US" sz="2800" dirty="0"/>
          </a:p>
        </p:txBody>
      </p:sp>
      <p:sp>
        <p:nvSpPr>
          <p:cNvPr id="4" name="Footer Placeholder 3"/>
          <p:cNvSpPr>
            <a:spLocks noGrp="1"/>
          </p:cNvSpPr>
          <p:nvPr>
            <p:ph type="ftr" sz="quarter" idx="11"/>
          </p:nvPr>
        </p:nvSpPr>
        <p:spPr/>
        <p:txBody>
          <a:bodyPr/>
          <a:lstStyle/>
          <a:p>
            <a:pPr>
              <a:defRPr/>
            </a:pPr>
            <a:r>
              <a:rPr lang="en-US" smtClean="0"/>
              <a:t>Mercer Law School / Taylor English</a:t>
            </a:r>
            <a:endParaRPr lang="en-US"/>
          </a:p>
        </p:txBody>
      </p:sp>
      <p:sp>
        <p:nvSpPr>
          <p:cNvPr id="5" name="Slide Number Placeholder 4"/>
          <p:cNvSpPr>
            <a:spLocks noGrp="1"/>
          </p:cNvSpPr>
          <p:nvPr>
            <p:ph type="sldNum" sz="quarter" idx="12"/>
          </p:nvPr>
        </p:nvSpPr>
        <p:spPr/>
        <p:txBody>
          <a:bodyPr/>
          <a:lstStyle/>
          <a:p>
            <a:pPr>
              <a:defRPr/>
            </a:pPr>
            <a:fld id="{FF80D712-CE94-C643-B8F7-8B261250FA74}" type="slidenum">
              <a:rPr lang="en-US" smtClean="0"/>
              <a:pPr>
                <a:defRPr/>
              </a:pPr>
              <a:t>4</a:t>
            </a:fld>
            <a:endParaRPr lang="en-US"/>
          </a:p>
        </p:txBody>
      </p:sp>
    </p:spTree>
    <p:extLst>
      <p:ext uri="{BB962C8B-B14F-4D97-AF65-F5344CB8AC3E}">
        <p14:creationId xmlns:p14="http://schemas.microsoft.com/office/powerpoint/2010/main" val="4204608187"/>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Interpretive Issues</a:t>
            </a:r>
            <a:endParaRPr lang="en-US" dirty="0"/>
          </a:p>
        </p:txBody>
      </p:sp>
      <p:sp>
        <p:nvSpPr>
          <p:cNvPr id="3" name="Content Placeholder 2"/>
          <p:cNvSpPr>
            <a:spLocks noGrp="1"/>
          </p:cNvSpPr>
          <p:nvPr>
            <p:ph idx="1"/>
          </p:nvPr>
        </p:nvSpPr>
        <p:spPr/>
        <p:txBody>
          <a:bodyPr/>
          <a:lstStyle/>
          <a:p>
            <a:r>
              <a:rPr lang="en-US" dirty="0" smtClean="0"/>
              <a:t>Patent agents aren’t attorneys (minor).</a:t>
            </a:r>
          </a:p>
          <a:p>
            <a:r>
              <a:rPr lang="en-US" dirty="0" smtClean="0"/>
              <a:t>What if attorney works for a sub, parent, or affiliate of the RPS, but not the RPS itself?</a:t>
            </a:r>
          </a:p>
          <a:p>
            <a:pPr lvl="1"/>
            <a:r>
              <a:rPr lang="en-US" dirty="0" smtClean="0"/>
              <a:t>Absurd, or… does “employed” </a:t>
            </a:r>
            <a:r>
              <a:rPr lang="en-US" dirty="0" smtClean="0"/>
              <a:t>ensure </a:t>
            </a:r>
            <a:r>
              <a:rPr lang="en-US" dirty="0" smtClean="0"/>
              <a:t>liability of </a:t>
            </a:r>
            <a:r>
              <a:rPr lang="en-US" dirty="0" smtClean="0"/>
              <a:t>RPS</a:t>
            </a:r>
            <a:r>
              <a:rPr lang="en-US" dirty="0"/>
              <a:t> </a:t>
            </a:r>
            <a:r>
              <a:rPr lang="en-US" dirty="0" smtClean="0"/>
              <a:t>and </a:t>
            </a:r>
            <a:r>
              <a:rPr lang="en-US" dirty="0" smtClean="0"/>
              <a:t>not </a:t>
            </a:r>
            <a:r>
              <a:rPr lang="en-US" dirty="0" smtClean="0"/>
              <a:t>allow corporate veils to block?</a:t>
            </a:r>
          </a:p>
          <a:p>
            <a:r>
              <a:rPr lang="en-US" dirty="0" smtClean="0"/>
              <a:t>Scope of prosecution bar (soon).</a:t>
            </a:r>
          </a:p>
          <a:p>
            <a:endParaRPr lang="en-US" dirty="0"/>
          </a:p>
        </p:txBody>
      </p:sp>
      <p:sp>
        <p:nvSpPr>
          <p:cNvPr id="4" name="Footer Placeholder 3"/>
          <p:cNvSpPr>
            <a:spLocks noGrp="1"/>
          </p:cNvSpPr>
          <p:nvPr>
            <p:ph type="ftr" sz="quarter" idx="11"/>
          </p:nvPr>
        </p:nvSpPr>
        <p:spPr/>
        <p:txBody>
          <a:bodyPr/>
          <a:lstStyle/>
          <a:p>
            <a:pPr>
              <a:defRPr/>
            </a:pPr>
            <a:r>
              <a:rPr lang="en-US" smtClean="0"/>
              <a:t>Mercer Law School / Taylor English</a:t>
            </a:r>
            <a:endParaRPr lang="en-US"/>
          </a:p>
        </p:txBody>
      </p:sp>
      <p:sp>
        <p:nvSpPr>
          <p:cNvPr id="5" name="Slide Number Placeholder 4"/>
          <p:cNvSpPr>
            <a:spLocks noGrp="1"/>
          </p:cNvSpPr>
          <p:nvPr>
            <p:ph type="sldNum" sz="quarter" idx="12"/>
          </p:nvPr>
        </p:nvSpPr>
        <p:spPr/>
        <p:txBody>
          <a:bodyPr/>
          <a:lstStyle/>
          <a:p>
            <a:pPr>
              <a:defRPr/>
            </a:pPr>
            <a:fld id="{FF80D712-CE94-C643-B8F7-8B261250FA74}" type="slidenum">
              <a:rPr lang="en-US" smtClean="0"/>
              <a:pPr>
                <a:defRPr/>
              </a:pPr>
              <a:t>5</a:t>
            </a:fld>
            <a:endParaRPr lang="en-US"/>
          </a:p>
        </p:txBody>
      </p:sp>
    </p:spTree>
    <p:extLst>
      <p:ext uri="{BB962C8B-B14F-4D97-AF65-F5344CB8AC3E}">
        <p14:creationId xmlns:p14="http://schemas.microsoft.com/office/powerpoint/2010/main" val="1209058630"/>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609600"/>
            <a:ext cx="8305800" cy="1143000"/>
          </a:xfrm>
        </p:spPr>
        <p:txBody>
          <a:bodyPr/>
          <a:lstStyle/>
          <a:p>
            <a:r>
              <a:rPr lang="en-US" dirty="0" smtClean="0"/>
              <a:t>Outside Counsel: What Statute Says</a:t>
            </a:r>
            <a:endParaRPr lang="en-US" dirty="0"/>
          </a:p>
        </p:txBody>
      </p:sp>
      <p:sp>
        <p:nvSpPr>
          <p:cNvPr id="3" name="Content Placeholder 2"/>
          <p:cNvSpPr>
            <a:spLocks noGrp="1"/>
          </p:cNvSpPr>
          <p:nvPr>
            <p:ph idx="1"/>
          </p:nvPr>
        </p:nvSpPr>
        <p:spPr/>
        <p:txBody>
          <a:bodyPr/>
          <a:lstStyle/>
          <a:p>
            <a:pPr marL="0" indent="0" algn="just">
              <a:buNone/>
            </a:pPr>
            <a:r>
              <a:rPr lang="en-US" dirty="0" smtClean="0"/>
              <a:t>To qualify as a recipient, the person must:</a:t>
            </a:r>
          </a:p>
          <a:p>
            <a:pPr marL="457200" lvl="1" indent="0" algn="just">
              <a:buNone/>
            </a:pPr>
            <a:r>
              <a:rPr lang="en-US" dirty="0" smtClean="0"/>
              <a:t>(1)  be an </a:t>
            </a:r>
            <a:r>
              <a:rPr lang="en-US" i="1" dirty="0" smtClean="0"/>
              <a:t>attorney</a:t>
            </a:r>
            <a:r>
              <a:rPr lang="en-US" dirty="0" smtClean="0"/>
              <a:t>;</a:t>
            </a:r>
          </a:p>
          <a:p>
            <a:pPr marL="457200" lvl="1" indent="0" algn="just">
              <a:buNone/>
            </a:pPr>
            <a:r>
              <a:rPr lang="en-US" dirty="0" smtClean="0"/>
              <a:t>(2) who is an “</a:t>
            </a:r>
            <a:r>
              <a:rPr lang="en-US" i="1" dirty="0" smtClean="0"/>
              <a:t>employee</a:t>
            </a:r>
            <a:r>
              <a:rPr lang="en-US" dirty="0" smtClean="0"/>
              <a:t>” of </a:t>
            </a:r>
            <a:r>
              <a:rPr lang="en-US" dirty="0"/>
              <a:t>an entity </a:t>
            </a:r>
            <a:r>
              <a:rPr lang="en-US" i="1" dirty="0"/>
              <a:t>other than the </a:t>
            </a:r>
            <a:r>
              <a:rPr lang="en-US" i="1" dirty="0" smtClean="0"/>
              <a:t>RPS</a:t>
            </a:r>
            <a:r>
              <a:rPr lang="en-US" dirty="0" smtClean="0"/>
              <a:t>; </a:t>
            </a:r>
            <a:endParaRPr lang="en-US" dirty="0" smtClean="0"/>
          </a:p>
          <a:p>
            <a:pPr marL="457200" lvl="1" indent="0" algn="just">
              <a:buNone/>
            </a:pPr>
            <a:r>
              <a:rPr lang="en-US" dirty="0" smtClean="0"/>
              <a:t>(3) who does “not </a:t>
            </a:r>
            <a:r>
              <a:rPr lang="en-US" dirty="0"/>
              <a:t>engage, formally or informally, in patent prosecution relevant or related to the reference product.” </a:t>
            </a:r>
          </a:p>
        </p:txBody>
      </p:sp>
      <p:sp>
        <p:nvSpPr>
          <p:cNvPr id="4" name="Footer Placeholder 3"/>
          <p:cNvSpPr>
            <a:spLocks noGrp="1"/>
          </p:cNvSpPr>
          <p:nvPr>
            <p:ph type="ftr" sz="quarter" idx="11"/>
          </p:nvPr>
        </p:nvSpPr>
        <p:spPr/>
        <p:txBody>
          <a:bodyPr/>
          <a:lstStyle/>
          <a:p>
            <a:pPr>
              <a:defRPr/>
            </a:pPr>
            <a:r>
              <a:rPr lang="en-US" smtClean="0"/>
              <a:t>Mercer Law School / Taylor English</a:t>
            </a:r>
            <a:endParaRPr lang="en-US"/>
          </a:p>
        </p:txBody>
      </p:sp>
      <p:sp>
        <p:nvSpPr>
          <p:cNvPr id="5" name="Slide Number Placeholder 4"/>
          <p:cNvSpPr>
            <a:spLocks noGrp="1"/>
          </p:cNvSpPr>
          <p:nvPr>
            <p:ph type="sldNum" sz="quarter" idx="12"/>
          </p:nvPr>
        </p:nvSpPr>
        <p:spPr/>
        <p:txBody>
          <a:bodyPr/>
          <a:lstStyle/>
          <a:p>
            <a:pPr>
              <a:defRPr/>
            </a:pPr>
            <a:fld id="{FF80D712-CE94-C643-B8F7-8B261250FA74}" type="slidenum">
              <a:rPr lang="en-US" smtClean="0"/>
              <a:pPr>
                <a:defRPr/>
              </a:pPr>
              <a:t>6</a:t>
            </a:fld>
            <a:endParaRPr lang="en-US"/>
          </a:p>
        </p:txBody>
      </p:sp>
    </p:spTree>
    <p:extLst>
      <p:ext uri="{BB962C8B-B14F-4D97-AF65-F5344CB8AC3E}">
        <p14:creationId xmlns:p14="http://schemas.microsoft.com/office/powerpoint/2010/main" val="793366948"/>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Interpretative Issues</a:t>
            </a:r>
            <a:endParaRPr lang="en-US" dirty="0"/>
          </a:p>
        </p:txBody>
      </p:sp>
      <p:sp>
        <p:nvSpPr>
          <p:cNvPr id="3" name="Content Placeholder 2"/>
          <p:cNvSpPr>
            <a:spLocks noGrp="1"/>
          </p:cNvSpPr>
          <p:nvPr>
            <p:ph idx="1"/>
          </p:nvPr>
        </p:nvSpPr>
        <p:spPr/>
        <p:txBody>
          <a:bodyPr/>
          <a:lstStyle/>
          <a:p>
            <a:r>
              <a:rPr lang="en-US" dirty="0" smtClean="0"/>
              <a:t>Patent agents aren’t attorneys.</a:t>
            </a:r>
          </a:p>
          <a:p>
            <a:r>
              <a:rPr lang="en-US" dirty="0" smtClean="0"/>
              <a:t>Partners aren’t employees of law firms</a:t>
            </a:r>
            <a:r>
              <a:rPr lang="en-US" dirty="0" smtClean="0"/>
              <a:t>.</a:t>
            </a:r>
          </a:p>
          <a:p>
            <a:r>
              <a:rPr lang="en-US" dirty="0" smtClean="0"/>
              <a:t>Can multiple “in-house” lawyers who are employees, not of the RPS but of affiliated entities, qualify?</a:t>
            </a:r>
            <a:endParaRPr lang="en-US" dirty="0" smtClean="0"/>
          </a:p>
          <a:p>
            <a:r>
              <a:rPr lang="en-US" dirty="0" smtClean="0"/>
              <a:t>The prosecution bar’s scope </a:t>
            </a:r>
            <a:r>
              <a:rPr lang="en-US" dirty="0" smtClean="0"/>
              <a:t>(later)</a:t>
            </a:r>
            <a:r>
              <a:rPr lang="en-US" dirty="0" smtClean="0"/>
              <a:t>.</a:t>
            </a:r>
          </a:p>
          <a:p>
            <a:endParaRPr lang="en-US" dirty="0"/>
          </a:p>
        </p:txBody>
      </p:sp>
      <p:sp>
        <p:nvSpPr>
          <p:cNvPr id="4" name="Footer Placeholder 3"/>
          <p:cNvSpPr>
            <a:spLocks noGrp="1"/>
          </p:cNvSpPr>
          <p:nvPr>
            <p:ph type="ftr" sz="quarter" idx="11"/>
          </p:nvPr>
        </p:nvSpPr>
        <p:spPr/>
        <p:txBody>
          <a:bodyPr/>
          <a:lstStyle/>
          <a:p>
            <a:pPr>
              <a:defRPr/>
            </a:pPr>
            <a:r>
              <a:rPr lang="en-US" smtClean="0"/>
              <a:t>Mercer Law School / Taylor English</a:t>
            </a:r>
            <a:endParaRPr lang="en-US"/>
          </a:p>
        </p:txBody>
      </p:sp>
      <p:sp>
        <p:nvSpPr>
          <p:cNvPr id="5" name="Slide Number Placeholder 4"/>
          <p:cNvSpPr>
            <a:spLocks noGrp="1"/>
          </p:cNvSpPr>
          <p:nvPr>
            <p:ph type="sldNum" sz="quarter" idx="12"/>
          </p:nvPr>
        </p:nvSpPr>
        <p:spPr/>
        <p:txBody>
          <a:bodyPr/>
          <a:lstStyle/>
          <a:p>
            <a:pPr>
              <a:defRPr/>
            </a:pPr>
            <a:fld id="{FF80D712-CE94-C643-B8F7-8B261250FA74}" type="slidenum">
              <a:rPr lang="en-US" smtClean="0"/>
              <a:pPr>
                <a:defRPr/>
              </a:pPr>
              <a:t>7</a:t>
            </a:fld>
            <a:endParaRPr lang="en-US"/>
          </a:p>
        </p:txBody>
      </p:sp>
    </p:spTree>
    <p:extLst>
      <p:ext uri="{BB962C8B-B14F-4D97-AF65-F5344CB8AC3E}">
        <p14:creationId xmlns:p14="http://schemas.microsoft.com/office/powerpoint/2010/main" val="3624595946"/>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Recipient of Confidential Information Cannot Do</a:t>
            </a:r>
            <a:endParaRPr lang="en-US" dirty="0"/>
          </a:p>
        </p:txBody>
      </p:sp>
      <p:sp>
        <p:nvSpPr>
          <p:cNvPr id="4" name="Footer Placeholder 3"/>
          <p:cNvSpPr>
            <a:spLocks noGrp="1"/>
          </p:cNvSpPr>
          <p:nvPr>
            <p:ph type="ftr" sz="quarter" idx="11"/>
          </p:nvPr>
        </p:nvSpPr>
        <p:spPr/>
        <p:txBody>
          <a:bodyPr/>
          <a:lstStyle/>
          <a:p>
            <a:pPr>
              <a:defRPr/>
            </a:pPr>
            <a:r>
              <a:rPr lang="en-US" smtClean="0"/>
              <a:t>Mercer Law School / Taylor English</a:t>
            </a:r>
            <a:endParaRPr lang="en-US"/>
          </a:p>
        </p:txBody>
      </p:sp>
      <p:sp>
        <p:nvSpPr>
          <p:cNvPr id="5" name="Slide Number Placeholder 4"/>
          <p:cNvSpPr>
            <a:spLocks noGrp="1"/>
          </p:cNvSpPr>
          <p:nvPr>
            <p:ph type="sldNum" sz="quarter" idx="12"/>
          </p:nvPr>
        </p:nvSpPr>
        <p:spPr/>
        <p:txBody>
          <a:bodyPr/>
          <a:lstStyle/>
          <a:p>
            <a:pPr>
              <a:defRPr/>
            </a:pPr>
            <a:fld id="{FF80D712-CE94-C643-B8F7-8B261250FA74}" type="slidenum">
              <a:rPr lang="en-US" smtClean="0"/>
              <a:pPr>
                <a:defRPr/>
              </a:pPr>
              <a:t>8</a:t>
            </a:fld>
            <a:endParaRPr lang="en-US"/>
          </a:p>
        </p:txBody>
      </p:sp>
      <p:sp>
        <p:nvSpPr>
          <p:cNvPr id="6" name="Content Placeholder 2"/>
          <p:cNvSpPr>
            <a:spLocks noGrp="1"/>
          </p:cNvSpPr>
          <p:nvPr>
            <p:ph idx="1"/>
          </p:nvPr>
        </p:nvSpPr>
        <p:spPr/>
        <p:txBody>
          <a:bodyPr/>
          <a:lstStyle/>
          <a:p>
            <a:pPr>
              <a:buFont typeface="Wingdings" charset="2"/>
              <a:buChar char="ü"/>
            </a:pPr>
            <a:r>
              <a:rPr lang="en-US" dirty="0" smtClean="0"/>
              <a:t>No disclosure;</a:t>
            </a:r>
          </a:p>
          <a:p>
            <a:pPr>
              <a:buFont typeface="Wingdings" charset="2"/>
              <a:buChar char="ü"/>
            </a:pPr>
            <a:endParaRPr lang="en-US" dirty="0" smtClean="0"/>
          </a:p>
          <a:p>
            <a:pPr>
              <a:buFont typeface="Wingdings" charset="2"/>
              <a:buChar char="ü"/>
            </a:pPr>
            <a:r>
              <a:rPr lang="en-US" dirty="0" smtClean="0"/>
              <a:t>No misuse; and</a:t>
            </a:r>
          </a:p>
          <a:p>
            <a:pPr>
              <a:buFont typeface="Wingdings" charset="2"/>
              <a:buChar char="ü"/>
            </a:pPr>
            <a:endParaRPr lang="en-US" dirty="0" smtClean="0"/>
          </a:p>
          <a:p>
            <a:pPr>
              <a:buFont typeface="Wingdings" charset="2"/>
              <a:buChar char="ü"/>
            </a:pPr>
            <a:r>
              <a:rPr lang="en-US" dirty="0" smtClean="0"/>
              <a:t>Subject to prosecution bar to prevent even inadvertent misuse.</a:t>
            </a:r>
            <a:endParaRPr lang="en-US" dirty="0"/>
          </a:p>
        </p:txBody>
      </p:sp>
    </p:spTree>
    <p:extLst>
      <p:ext uri="{BB962C8B-B14F-4D97-AF65-F5344CB8AC3E}">
        <p14:creationId xmlns:p14="http://schemas.microsoft.com/office/powerpoint/2010/main" val="1564403596"/>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Disclosure: Straightforward</a:t>
            </a:r>
            <a:endParaRPr lang="en-US" dirty="0"/>
          </a:p>
        </p:txBody>
      </p:sp>
      <p:sp>
        <p:nvSpPr>
          <p:cNvPr id="3" name="Content Placeholder 2"/>
          <p:cNvSpPr>
            <a:spLocks noGrp="1"/>
          </p:cNvSpPr>
          <p:nvPr>
            <p:ph idx="1"/>
          </p:nvPr>
        </p:nvSpPr>
        <p:spPr/>
        <p:txBody>
          <a:bodyPr/>
          <a:lstStyle/>
          <a:p>
            <a:pPr marL="0" indent="0" algn="just">
              <a:buNone/>
            </a:pPr>
            <a:r>
              <a:rPr lang="en-US" dirty="0" smtClean="0"/>
              <a:t>“No person… shall </a:t>
            </a:r>
            <a:r>
              <a:rPr lang="en-US" dirty="0"/>
              <a:t>disclose any confidential information to any other person or </a:t>
            </a:r>
            <a:r>
              <a:rPr lang="en-US" dirty="0" smtClean="0"/>
              <a:t>entity… without </a:t>
            </a:r>
            <a:r>
              <a:rPr lang="en-US" dirty="0"/>
              <a:t>the prior written consent of the subsection (k) applicant, which shall not be unreasonably withheld</a:t>
            </a:r>
            <a:r>
              <a:rPr lang="en-US" dirty="0" smtClean="0"/>
              <a:t>.”</a:t>
            </a:r>
            <a:r>
              <a:rPr lang="en-US" dirty="0"/>
              <a:t> </a:t>
            </a:r>
            <a:r>
              <a:rPr lang="en-US" dirty="0" smtClean="0"/>
              <a:t> </a:t>
            </a:r>
          </a:p>
          <a:p>
            <a:pPr lvl="1" algn="just"/>
            <a:r>
              <a:rPr lang="en-US" dirty="0" smtClean="0"/>
              <a:t>§ </a:t>
            </a:r>
            <a:r>
              <a:rPr lang="en-US" dirty="0"/>
              <a:t>262 (l)(1)(C).</a:t>
            </a:r>
          </a:p>
          <a:p>
            <a:endParaRPr lang="en-US" dirty="0"/>
          </a:p>
        </p:txBody>
      </p:sp>
      <p:sp>
        <p:nvSpPr>
          <p:cNvPr id="4" name="Footer Placeholder 3"/>
          <p:cNvSpPr>
            <a:spLocks noGrp="1"/>
          </p:cNvSpPr>
          <p:nvPr>
            <p:ph type="ftr" sz="quarter" idx="11"/>
          </p:nvPr>
        </p:nvSpPr>
        <p:spPr/>
        <p:txBody>
          <a:bodyPr/>
          <a:lstStyle/>
          <a:p>
            <a:pPr>
              <a:defRPr/>
            </a:pPr>
            <a:r>
              <a:rPr lang="en-US" smtClean="0"/>
              <a:t>Mercer Law School / Taylor English</a:t>
            </a:r>
            <a:endParaRPr lang="en-US"/>
          </a:p>
        </p:txBody>
      </p:sp>
      <p:sp>
        <p:nvSpPr>
          <p:cNvPr id="5" name="Slide Number Placeholder 4"/>
          <p:cNvSpPr>
            <a:spLocks noGrp="1"/>
          </p:cNvSpPr>
          <p:nvPr>
            <p:ph type="sldNum" sz="quarter" idx="12"/>
          </p:nvPr>
        </p:nvSpPr>
        <p:spPr/>
        <p:txBody>
          <a:bodyPr/>
          <a:lstStyle/>
          <a:p>
            <a:pPr>
              <a:defRPr/>
            </a:pPr>
            <a:fld id="{FF80D712-CE94-C643-B8F7-8B261250FA74}" type="slidenum">
              <a:rPr lang="en-US" smtClean="0"/>
              <a:pPr>
                <a:defRPr/>
              </a:pPr>
              <a:t>9</a:t>
            </a:fld>
            <a:endParaRPr lang="en-US"/>
          </a:p>
        </p:txBody>
      </p:sp>
    </p:spTree>
    <p:extLst>
      <p:ext uri="{BB962C8B-B14F-4D97-AF65-F5344CB8AC3E}">
        <p14:creationId xmlns:p14="http://schemas.microsoft.com/office/powerpoint/2010/main" val="3033257093"/>
      </p:ext>
    </p:extLst>
  </p:cSld>
  <p:clrMapOvr>
    <a:masterClrMapping/>
  </p:clrMapOvr>
  <p:transition xmlns:p14="http://schemas.microsoft.com/office/powerpoint/2010/main" spd="slow">
    <p:cover/>
  </p:transition>
  <p:timing>
    <p:tnLst>
      <p:par>
        <p:cTn xmlns:p14="http://schemas.microsoft.com/office/powerpoint/2010/main" id="1" dur="indefinite" restart="never" nodeType="tmRoot"/>
      </p:par>
    </p:tnLst>
  </p:timing>
</p:sld>
</file>

<file path=ppt/theme/theme1.xml><?xml version="1.0" encoding="utf-8"?>
<a:theme xmlns:a="http://schemas.openxmlformats.org/drawingml/2006/main" name="Blank Presentation">
  <a:themeElements>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Blank Presentation">
      <a:majorFont>
        <a:latin typeface="Times"/>
        <a:ea typeface="ＭＳ Ｐゴシック"/>
        <a:cs typeface=""/>
      </a:majorFont>
      <a:minorFont>
        <a:latin typeface="Times"/>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400" b="0" i="0" u="none" strike="noStrike" cap="none" normalizeH="0" baseline="0">
            <a:ln>
              <a:noFill/>
            </a:ln>
            <a:solidFill>
              <a:schemeClr val="tx1"/>
            </a:solidFill>
            <a:effectLst/>
            <a:latin typeface="Times" charset="0"/>
            <a:ea typeface="ＭＳ Ｐゴシック" charset="0"/>
          </a:defRPr>
        </a:defPPr>
      </a:lstStyle>
    </a:lnDef>
  </a:objectDefaults>
  <a:extraClrSchemeLst>
    <a:extraClrScheme>
      <a:clrScheme name="Blank Presentatio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ank Presentatio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ank Presentatio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ank Presentatio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ank Presentatio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ank Presentatio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ank Presentation 7">
        <a:dk1>
          <a:srgbClr val="5C1F00"/>
        </a:dk1>
        <a:lt1>
          <a:srgbClr val="FFFFFF"/>
        </a:lt1>
        <a:dk2>
          <a:srgbClr val="800000"/>
        </a:dk2>
        <a:lt2>
          <a:srgbClr val="DFD293"/>
        </a:lt2>
        <a:accent1>
          <a:srgbClr val="713E39"/>
        </a:accent1>
        <a:accent2>
          <a:srgbClr val="BE7960"/>
        </a:accent2>
        <a:accent3>
          <a:srgbClr val="C0AAAA"/>
        </a:accent3>
        <a:accent4>
          <a:srgbClr val="DADADA"/>
        </a:accent4>
        <a:accent5>
          <a:srgbClr val="BBAFAE"/>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ank Presentatio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ank Presentatio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ank Presentatio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ank Presentatio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ank Presentatio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10897</TotalTime>
  <Words>955</Words>
  <Application>Microsoft Macintosh PowerPoint</Application>
  <PresentationFormat>On-screen Show (4:3)</PresentationFormat>
  <Paragraphs>113</Paragraphs>
  <Slides>17</Slides>
  <Notes>1</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Blank Presentation</vt:lpstr>
      <vt:lpstr>Confidentiality: Nondisclosure, Misuse, and Prosecution Bars</vt:lpstr>
      <vt:lpstr>What is Covered:   Confidential Information</vt:lpstr>
      <vt:lpstr>Who People Say May View Confidential Information</vt:lpstr>
      <vt:lpstr>In-House: What Statute Says</vt:lpstr>
      <vt:lpstr>Three Interpretive Issues</vt:lpstr>
      <vt:lpstr>Outside Counsel: What Statute Says</vt:lpstr>
      <vt:lpstr>Three Interpretative Issues</vt:lpstr>
      <vt:lpstr>What  Recipient of Confidential Information Cannot Do</vt:lpstr>
      <vt:lpstr>Disclosure: Straightforward</vt:lpstr>
      <vt:lpstr>Injunctive Relief if Disclosure</vt:lpstr>
      <vt:lpstr>No Misuse</vt:lpstr>
      <vt:lpstr>Misuse:  No Injunction Trigger?</vt:lpstr>
      <vt:lpstr>Prosecution Bars:   In-House and Outside Counsel</vt:lpstr>
      <vt:lpstr>BCPIA: Broad and Narrow?</vt:lpstr>
      <vt:lpstr>BCPIA: Broad and Narrow?</vt:lpstr>
      <vt:lpstr>Two Takeaways</vt:lpstr>
      <vt:lpstr>Thank You!</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Choice of Law</dc:title>
  <dc:creator>David Hricik</dc:creator>
  <cp:lastModifiedBy>David Hricik</cp:lastModifiedBy>
  <cp:revision>274</cp:revision>
  <cp:lastPrinted>2014-06-05T16:10:38Z</cp:lastPrinted>
  <dcterms:created xsi:type="dcterms:W3CDTF">2003-05-13T00:37:59Z</dcterms:created>
  <dcterms:modified xsi:type="dcterms:W3CDTF">2014-06-06T13:59:03Z</dcterms:modified>
</cp:coreProperties>
</file>